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Default Extension="docx" ContentType="application/vnd.openxmlformats-officedocument.wordprocessingml.document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  <p:sldMasterId id="2147493043" r:id="rId2"/>
    <p:sldMasterId id="2147500392" r:id="rId3"/>
  </p:sldMasterIdLst>
  <p:notesMasterIdLst>
    <p:notesMasterId r:id="rId32"/>
  </p:notesMasterIdLst>
  <p:handoutMasterIdLst>
    <p:handoutMasterId r:id="rId33"/>
  </p:handoutMasterIdLst>
  <p:sldIdLst>
    <p:sldId id="420" r:id="rId4"/>
    <p:sldId id="571" r:id="rId5"/>
    <p:sldId id="574" r:id="rId6"/>
    <p:sldId id="549" r:id="rId7"/>
    <p:sldId id="558" r:id="rId8"/>
    <p:sldId id="572" r:id="rId9"/>
    <p:sldId id="573" r:id="rId10"/>
    <p:sldId id="550" r:id="rId11"/>
    <p:sldId id="551" r:id="rId12"/>
    <p:sldId id="552" r:id="rId13"/>
    <p:sldId id="553" r:id="rId14"/>
    <p:sldId id="554" r:id="rId15"/>
    <p:sldId id="555" r:id="rId16"/>
    <p:sldId id="556" r:id="rId17"/>
    <p:sldId id="559" r:id="rId18"/>
    <p:sldId id="579" r:id="rId19"/>
    <p:sldId id="562" r:id="rId20"/>
    <p:sldId id="570" r:id="rId21"/>
    <p:sldId id="563" r:id="rId22"/>
    <p:sldId id="569" r:id="rId23"/>
    <p:sldId id="557" r:id="rId24"/>
    <p:sldId id="560" r:id="rId25"/>
    <p:sldId id="564" r:id="rId26"/>
    <p:sldId id="566" r:id="rId27"/>
    <p:sldId id="575" r:id="rId28"/>
    <p:sldId id="576" r:id="rId29"/>
    <p:sldId id="577" r:id="rId30"/>
    <p:sldId id="568" r:id="rId31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0000"/>
    <a:srgbClr val="CC3300"/>
    <a:srgbClr val="FF3300"/>
    <a:srgbClr val="F4FBCD"/>
    <a:srgbClr val="EFFA66"/>
    <a:srgbClr val="DCF755"/>
    <a:srgbClr val="0066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23" autoAdjust="0"/>
    <p:restoredTop sz="95244" autoAdjust="0"/>
  </p:normalViewPr>
  <p:slideViewPr>
    <p:cSldViewPr>
      <p:cViewPr>
        <p:scale>
          <a:sx n="89" d="100"/>
          <a:sy n="89" d="100"/>
        </p:scale>
        <p:origin x="-984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d\&#1040;&#1089;&#1089;&#1086;&#1094;&#1080;&#1072;&#1094;&#1080;&#1103;%202014%20-%2016\2015-2018\marketing\&#1089;&#1090;&#1072;&#1090;&#1080;&#1089;&#1090;&#1080;&#1082;&#1072;%20&#1076;&#1083;&#1103;%20&#1087;&#1088;&#1077;&#1079;&#1077;&#1085;&#1090;&#1072;&#1094;&#1080;&#1080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D:\d\&#1040;&#1089;&#1089;&#1086;&#1094;&#1080;&#1072;&#1094;&#1080;&#1103;%202014%20-%2016\2015-2018\marketing\&#1089;&#1090;&#1072;&#1090;&#1080;&#1089;&#1090;&#1080;&#1082;&#1072;%20&#1076;&#1083;&#1103;%20&#1087;&#1088;&#1077;&#1079;&#1077;&#1085;&#1090;&#1072;&#1094;&#1080;&#1080;-e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</c:trendline>
          <c:cat>
            <c:numRef>
              <c:f>Лист1!$A$60:$H$60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Лист1!$A$61:$H$61</c:f>
              <c:numCache>
                <c:formatCode>General</c:formatCode>
                <c:ptCount val="8"/>
                <c:pt idx="0">
                  <c:v>6280</c:v>
                </c:pt>
                <c:pt idx="1">
                  <c:v>7121</c:v>
                </c:pt>
                <c:pt idx="2">
                  <c:v>7947</c:v>
                </c:pt>
                <c:pt idx="3">
                  <c:v>7850</c:v>
                </c:pt>
                <c:pt idx="4">
                  <c:v>8141</c:v>
                </c:pt>
                <c:pt idx="5">
                  <c:v>7922</c:v>
                </c:pt>
                <c:pt idx="6">
                  <c:v>8104</c:v>
                </c:pt>
                <c:pt idx="7">
                  <c:v>8438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CA-4754-A7B1-53263FFA6EFC}"/>
            </c:ext>
          </c:extLst>
        </c:ser>
        <c:dLbls>
          <c:showVal val="1"/>
        </c:dLbls>
        <c:gapWidth val="219"/>
        <c:overlap val="-27"/>
        <c:axId val="64946176"/>
        <c:axId val="64947712"/>
      </c:barChart>
      <c:catAx>
        <c:axId val="649461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4947712"/>
        <c:crosses val="autoZero"/>
        <c:auto val="1"/>
        <c:lblAlgn val="ctr"/>
        <c:lblOffset val="100"/>
      </c:catAx>
      <c:valAx>
        <c:axId val="649477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6494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autoTitleDeleted val="1"/>
    <c:plotArea>
      <c:layout>
        <c:manualLayout>
          <c:layoutTarget val="inner"/>
          <c:xMode val="edge"/>
          <c:yMode val="edge"/>
          <c:x val="9.056265654313024E-2"/>
          <c:y val="2.3863195037453072E-2"/>
          <c:w val="0.64290111321046006"/>
          <c:h val="0.97613679137849474"/>
        </c:manualLayout>
      </c:layout>
      <c:doughnutChart>
        <c:varyColors val="1"/>
        <c:ser>
          <c:idx val="0"/>
          <c:order val="0"/>
          <c:tx>
            <c:strRef>
              <c:f>Лист1!$B$75</c:f>
              <c:strCache>
                <c:ptCount val="1"/>
                <c:pt idx="0">
                  <c:v>2015</c:v>
                </c:pt>
              </c:strCache>
            </c:strRef>
          </c:tx>
          <c:dPt>
            <c:idx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4C9-43D3-80F2-1CE3CD38773D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4C9-43D3-80F2-1CE3CD38773D}"/>
              </c:ext>
            </c:extLst>
          </c:dPt>
          <c:dPt>
            <c:idx val="2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4C9-43D3-80F2-1CE3CD38773D}"/>
              </c:ext>
            </c:extLst>
          </c:dPt>
          <c:dPt>
            <c:idx val="3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4C9-43D3-80F2-1CE3CD38773D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4C9-43D3-80F2-1CE3CD38773D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4C9-43D3-80F2-1CE3CD38773D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4C9-43D3-80F2-1CE3CD38773D}"/>
              </c:ext>
            </c:extLst>
          </c:dPt>
          <c:dLbls>
            <c:dLbl>
              <c:idx val="5"/>
              <c:layout>
                <c:manualLayout>
                  <c:x val="-1.290507016835528E-2"/>
                  <c:y val="-2.51389471175524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F4C9-43D3-80F2-1CE3CD38773D}"/>
                </c:ext>
              </c:extLst>
            </c:dLbl>
            <c:dLbl>
              <c:idx val="6"/>
              <c:layout>
                <c:manualLayout>
                  <c:x val="2.4376243651337746E-2"/>
                  <c:y val="-2.011115769404199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F4C9-43D3-80F2-1CE3CD3877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Лист1!$A$76:$A$82</c:f>
              <c:strCache>
                <c:ptCount val="7"/>
                <c:pt idx="0">
                  <c:v>interior partitions</c:v>
                </c:pt>
                <c:pt idx="1">
                  <c:v>facade insulation</c:v>
                </c:pt>
                <c:pt idx="2">
                  <c:v>roof</c:v>
                </c:pt>
                <c:pt idx="3">
                  <c:v>sandwich panels</c:v>
                </c:pt>
                <c:pt idx="4">
                  <c:v>ventfacades</c:v>
                </c:pt>
                <c:pt idx="5">
                  <c:v>technical isolation</c:v>
                </c:pt>
                <c:pt idx="6">
                  <c:v>other</c:v>
                </c:pt>
              </c:strCache>
            </c:strRef>
          </c:cat>
          <c:val>
            <c:numRef>
              <c:f>Лист1!$B$76:$B$82</c:f>
              <c:numCache>
                <c:formatCode>0.0%</c:formatCode>
                <c:ptCount val="7"/>
                <c:pt idx="0">
                  <c:v>0.3620000000000001</c:v>
                </c:pt>
                <c:pt idx="1">
                  <c:v>0.26500000000000001</c:v>
                </c:pt>
                <c:pt idx="2">
                  <c:v>0.20500000000000002</c:v>
                </c:pt>
                <c:pt idx="3">
                  <c:v>8.0000000000000016E-2</c:v>
                </c:pt>
                <c:pt idx="4">
                  <c:v>5.3000000000000005E-2</c:v>
                </c:pt>
                <c:pt idx="5">
                  <c:v>2.5000000000000001E-2</c:v>
                </c:pt>
                <c:pt idx="6">
                  <c:v>2.0000000000000004E-2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F4C9-43D3-80F2-1CE3CD38773D}"/>
            </c:ext>
          </c:extLst>
        </c:ser>
        <c:ser>
          <c:idx val="1"/>
          <c:order val="1"/>
          <c:tx>
            <c:strRef>
              <c:f>Лист1!$C$75</c:f>
              <c:strCache>
                <c:ptCount val="1"/>
                <c:pt idx="0">
                  <c:v>2016</c:v>
                </c:pt>
              </c:strCache>
            </c:strRef>
          </c:tx>
          <c:dPt>
            <c:idx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F4C9-43D3-80F2-1CE3CD38773D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F4C9-43D3-80F2-1CE3CD38773D}"/>
              </c:ext>
            </c:extLst>
          </c:dPt>
          <c:dPt>
            <c:idx val="2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F4C9-43D3-80F2-1CE3CD38773D}"/>
              </c:ext>
            </c:extLst>
          </c:dPt>
          <c:dPt>
            <c:idx val="3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F4C9-43D3-80F2-1CE3CD38773D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8-F4C9-43D3-80F2-1CE3CD38773D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F4C9-43D3-80F2-1CE3CD38773D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F4C9-43D3-80F2-1CE3CD38773D}"/>
              </c:ext>
            </c:extLst>
          </c:dPt>
          <c:dLbls>
            <c:dLbl>
              <c:idx val="5"/>
              <c:layout>
                <c:manualLayout>
                  <c:x val="-1.7206760224473757E-2"/>
                  <c:y val="-3.268063125281825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F4C9-43D3-80F2-1CE3CD38773D}"/>
                </c:ext>
              </c:extLst>
            </c:dLbl>
            <c:dLbl>
              <c:idx val="6"/>
              <c:layout>
                <c:manualLayout>
                  <c:x val="1.7206760224473705E-2"/>
                  <c:y val="-3.016673654106298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C-F4C9-43D3-80F2-1CE3CD3877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Лист1!$A$76:$A$82</c:f>
              <c:strCache>
                <c:ptCount val="7"/>
                <c:pt idx="0">
                  <c:v>interior partitions</c:v>
                </c:pt>
                <c:pt idx="1">
                  <c:v>facade insulation</c:v>
                </c:pt>
                <c:pt idx="2">
                  <c:v>roof</c:v>
                </c:pt>
                <c:pt idx="3">
                  <c:v>sandwich panels</c:v>
                </c:pt>
                <c:pt idx="4">
                  <c:v>ventfacades</c:v>
                </c:pt>
                <c:pt idx="5">
                  <c:v>technical isolation</c:v>
                </c:pt>
                <c:pt idx="6">
                  <c:v>other</c:v>
                </c:pt>
              </c:strCache>
            </c:strRef>
          </c:cat>
          <c:val>
            <c:numRef>
              <c:f>Лист1!$C$76:$C$82</c:f>
              <c:numCache>
                <c:formatCode>0.0%</c:formatCode>
                <c:ptCount val="7"/>
                <c:pt idx="0">
                  <c:v>0.32800000000000007</c:v>
                </c:pt>
                <c:pt idx="1">
                  <c:v>0.35800000000000004</c:v>
                </c:pt>
                <c:pt idx="2">
                  <c:v>0.21200000000000002</c:v>
                </c:pt>
                <c:pt idx="3">
                  <c:v>1.9000000000000003E-2</c:v>
                </c:pt>
                <c:pt idx="4">
                  <c:v>4.8000000000000001E-2</c:v>
                </c:pt>
                <c:pt idx="5">
                  <c:v>2.0000000000000004E-2</c:v>
                </c:pt>
                <c:pt idx="6">
                  <c:v>1.4999999999999998E-2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F4C9-43D3-80F2-1CE3CD38773D}"/>
            </c:ext>
          </c:extLst>
        </c:ser>
        <c:ser>
          <c:idx val="2"/>
          <c:order val="2"/>
          <c:tx>
            <c:strRef>
              <c:f>Лист1!$D$75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F4C9-43D3-80F2-1CE3CD38773D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F4C9-43D3-80F2-1CE3CD38773D}"/>
              </c:ext>
            </c:extLst>
          </c:dPt>
          <c:dPt>
            <c:idx val="2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F4C9-43D3-80F2-1CE3CD38773D}"/>
              </c:ext>
            </c:extLst>
          </c:dPt>
          <c:dPt>
            <c:idx val="3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F4C9-43D3-80F2-1CE3CD38773D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F4C9-43D3-80F2-1CE3CD38773D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F4C9-43D3-80F2-1CE3CD38773D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F4C9-43D3-80F2-1CE3CD38773D}"/>
              </c:ext>
            </c:extLst>
          </c:dPt>
          <c:dLbls>
            <c:dLbl>
              <c:idx val="5"/>
              <c:layout>
                <c:manualLayout>
                  <c:x val="-2.0074553595219327E-2"/>
                  <c:y val="-4.273621009983924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9-F4C9-43D3-80F2-1CE3CD38773D}"/>
                </c:ext>
              </c:extLst>
            </c:dLbl>
            <c:dLbl>
              <c:idx val="6"/>
              <c:layout>
                <c:manualLayout>
                  <c:x val="1.7206760224473705E-2"/>
                  <c:y val="-3.770842067632873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B-F4C9-43D3-80F2-1CE3CD3877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Лист1!$A$76:$A$82</c:f>
              <c:strCache>
                <c:ptCount val="7"/>
                <c:pt idx="0">
                  <c:v>interior partitions</c:v>
                </c:pt>
                <c:pt idx="1">
                  <c:v>facade insulation</c:v>
                </c:pt>
                <c:pt idx="2">
                  <c:v>roof</c:v>
                </c:pt>
                <c:pt idx="3">
                  <c:v>sandwich panels</c:v>
                </c:pt>
                <c:pt idx="4">
                  <c:v>ventfacades</c:v>
                </c:pt>
                <c:pt idx="5">
                  <c:v>technical isolation</c:v>
                </c:pt>
                <c:pt idx="6">
                  <c:v>other</c:v>
                </c:pt>
              </c:strCache>
            </c:strRef>
          </c:cat>
          <c:val>
            <c:numRef>
              <c:f>Лист1!$D$76:$D$82</c:f>
              <c:numCache>
                <c:formatCode>0.0%</c:formatCode>
                <c:ptCount val="7"/>
                <c:pt idx="0">
                  <c:v>0.30000000000000004</c:v>
                </c:pt>
                <c:pt idx="1">
                  <c:v>0.40500000000000008</c:v>
                </c:pt>
                <c:pt idx="2">
                  <c:v>0.19500000000000001</c:v>
                </c:pt>
                <c:pt idx="3">
                  <c:v>1.7999999999999999E-2</c:v>
                </c:pt>
                <c:pt idx="4">
                  <c:v>4.9000000000000009E-2</c:v>
                </c:pt>
                <c:pt idx="5">
                  <c:v>2.1000000000000005E-2</c:v>
                </c:pt>
                <c:pt idx="6">
                  <c:v>1.2E-2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C-F4C9-43D3-80F2-1CE3CD38773D}"/>
            </c:ext>
          </c:extLst>
        </c:ser>
        <c:dLbls>
          <c:showVal val="1"/>
        </c:dLbls>
        <c:firstSliceAng val="0"/>
        <c:holeSize val="3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296462045248746"/>
          <c:y val="0.15639790163031025"/>
          <c:w val="0.24807835352464855"/>
          <c:h val="0.78524589255336885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37F942-B40F-423C-B72C-C408822D3C4D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6C0E37B-3BE1-43B7-94E3-2C1417AD9CA9}">
      <dgm:prSet phldrT="[Текст]"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Mandatory requirements for reliability parameters of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fa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en-US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ade</a:t>
          </a:r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thermal insulation</a:t>
          </a:r>
          <a:endParaRPr lang="uk-UA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C2EDF2-A0B5-40D4-BFDB-67EA44F20800}" type="parTrans" cxnId="{57DDEE99-FEEC-4381-BCB4-4E209085F8B6}">
      <dgm:prSet/>
      <dgm:spPr/>
      <dgm:t>
        <a:bodyPr/>
        <a:lstStyle/>
        <a:p>
          <a:endParaRPr lang="uk-UA"/>
        </a:p>
      </dgm:t>
    </dgm:pt>
    <dgm:pt modelId="{21F5DD0B-742E-46A1-96D0-2BA59A7C1497}" type="sibTrans" cxnId="{57DDEE99-FEEC-4381-BCB4-4E209085F8B6}">
      <dgm:prSet custT="1"/>
      <dgm:spPr/>
      <dgm:t>
        <a:bodyPr/>
        <a:lstStyle/>
        <a:p>
          <a:pPr algn="ctr"/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DBN B.V.2.6</a:t>
          </a:r>
          <a:r>
            <a: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-33</a:t>
          </a:r>
          <a:endParaRPr lang="uk-UA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2262E4-4A01-4112-8CD0-07088B3A9C49}" type="asst">
      <dgm:prSet phldrT="[Текст]" custT="1"/>
      <dgm:spPr/>
      <dgm:t>
        <a:bodyPr/>
        <a:lstStyle/>
        <a:p>
          <a:pPr marL="90488" indent="0" algn="l"/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Classification of systems </a:t>
          </a:r>
          <a:r>
            <a:rPr lang="uk-UA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marL="90488" indent="0" algn="l"/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ETICS</a:t>
          </a:r>
          <a:endParaRPr lang="uk-UA" sz="11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90488" indent="0" algn="l"/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Suspended fa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en-US" sz="11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ades</a:t>
          </a:r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1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90488" indent="0" algn="l"/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Transparent  facades</a:t>
          </a:r>
        </a:p>
        <a:p>
          <a:pPr marL="90488" indent="-90488" algn="l"/>
          <a:endParaRPr lang="uk-UA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1288DA-FD2C-4CE1-8B3B-8D69C209A1F4}" type="parTrans" cxnId="{9E1E617C-FA4F-40D8-8307-A5071282C910}">
      <dgm:prSet/>
      <dgm:spPr/>
      <dgm:t>
        <a:bodyPr/>
        <a:lstStyle/>
        <a:p>
          <a:endParaRPr lang="uk-UA"/>
        </a:p>
      </dgm:t>
    </dgm:pt>
    <dgm:pt modelId="{3D13D840-B677-4771-B87A-9C2720236F30}" type="sibTrans" cxnId="{9E1E617C-FA4F-40D8-8307-A5071282C910}">
      <dgm:prSet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 B.V.2.6-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EDEAB2-20FD-413B-BC3C-9763CF0A95FF}">
      <dgm:prSet phldrT="[Текст]" custT="1"/>
      <dgm:spPr/>
      <dgm:t>
        <a:bodyPr/>
        <a:lstStyle/>
        <a:p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Procedures of technical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assessment and monitoring </a:t>
          </a:r>
          <a:endParaRPr lang="uk-UA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335BE9-5B6D-4E67-97D5-DC7BC46CA4CD}" type="parTrans" cxnId="{6BFB8523-998A-49B6-B8C6-935CD889EBF9}">
      <dgm:prSet/>
      <dgm:spPr/>
      <dgm:t>
        <a:bodyPr/>
        <a:lstStyle/>
        <a:p>
          <a:endParaRPr lang="uk-UA"/>
        </a:p>
      </dgm:t>
    </dgm:pt>
    <dgm:pt modelId="{181FBD29-2E73-4CA3-9AD2-8A51F10D6AA4}" type="sibTrans" cxnId="{6BFB8523-998A-49B6-B8C6-935CD889EBF9}">
      <dgm:prSet custT="1"/>
      <dgm:spPr/>
      <dgm:t>
        <a:bodyPr/>
        <a:lstStyle/>
        <a:p>
          <a:pPr algn="ctr"/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 B.V.2.6</a:t>
          </a:r>
          <a:r>
            <a: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-88</a:t>
          </a:r>
          <a:endParaRPr lang="uk-UA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6F9887-7384-4C06-9385-1A06033B0B75}">
      <dgm:prSet phldrT="[Текст]"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Requirements for </a:t>
          </a:r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ETICS kits and </a:t>
          </a:r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 methods</a:t>
          </a:r>
          <a:endParaRPr lang="uk-UA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20B989-3C20-46AD-BA46-B09E8EAD6569}" type="parTrans" cxnId="{2793875E-AF1A-4C98-853F-38CC5D0D5AE2}">
      <dgm:prSet/>
      <dgm:spPr/>
      <dgm:t>
        <a:bodyPr/>
        <a:lstStyle/>
        <a:p>
          <a:endParaRPr lang="uk-UA"/>
        </a:p>
      </dgm:t>
    </dgm:pt>
    <dgm:pt modelId="{83F9FDC5-896C-4E1F-A035-0991356DDA6E}" type="sibTrans" cxnId="{2793875E-AF1A-4C98-853F-38CC5D0D5AE2}">
      <dgm:prSet custT="1"/>
      <dgm:spPr/>
      <dgm:t>
        <a:bodyPr/>
        <a:lstStyle/>
        <a:p>
          <a:pPr algn="l"/>
          <a:endParaRPr lang="en-US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 B.V.2.6-</a:t>
          </a:r>
          <a:r>
            <a: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35</a:t>
          </a:r>
        </a:p>
        <a:p>
          <a:pPr algn="l"/>
          <a:r>
            <a:rPr lang="en-US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pr</a:t>
          </a:r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DSTU-N B ETAG 004</a:t>
          </a:r>
        </a:p>
        <a:p>
          <a:pPr algn="l"/>
          <a:endParaRPr lang="uk-UA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01ACAC-7AAE-4394-8060-A56449EFD415}">
      <dgm:prSet phldrT="[Текст]"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Requirements for 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suspended façade  kits and 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 methods </a:t>
          </a:r>
          <a:r>
            <a:rPr lang="en-US" sz="1400" strike="sngStrik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uk-UA" sz="1400" strike="sngStrik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80F76E-F314-4CAA-9E10-5528F4348CFA}" type="parTrans" cxnId="{6643E6AE-8C00-452F-AF0B-C8487B425AD5}">
      <dgm:prSet/>
      <dgm:spPr/>
      <dgm:t>
        <a:bodyPr/>
        <a:lstStyle/>
        <a:p>
          <a:endParaRPr lang="uk-UA"/>
        </a:p>
      </dgm:t>
    </dgm:pt>
    <dgm:pt modelId="{B82C0874-DAB8-4A37-8785-6BFFBC317861}" type="sibTrans" cxnId="{6643E6AE-8C00-452F-AF0B-C8487B425AD5}">
      <dgm:prSet custT="1"/>
      <dgm:spPr/>
      <dgm:t>
        <a:bodyPr/>
        <a:lstStyle/>
        <a:p>
          <a:pPr algn="l"/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 B.V.2.6-</a:t>
          </a:r>
          <a:r>
            <a: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35</a:t>
          </a:r>
        </a:p>
        <a:p>
          <a:pPr algn="l"/>
          <a:r>
            <a: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 B EN 13830</a:t>
          </a:r>
        </a:p>
        <a:p>
          <a:pPr algn="l"/>
          <a:r>
            <a: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DSTU-N B ETAG 17</a:t>
          </a:r>
          <a:endParaRPr lang="uk-UA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E560A3-C0E7-43F9-9AF2-71EA06710B41}" type="pres">
      <dgm:prSet presAssocID="{5C37F942-B40F-423C-B72C-C408822D3C4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7EC09148-9817-4501-8C08-9169E9A7BD2B}" type="pres">
      <dgm:prSet presAssocID="{A6C0E37B-3BE1-43B7-94E3-2C1417AD9CA9}" presName="hierRoot1" presStyleCnt="0">
        <dgm:presLayoutVars>
          <dgm:hierBranch val="init"/>
        </dgm:presLayoutVars>
      </dgm:prSet>
      <dgm:spPr/>
    </dgm:pt>
    <dgm:pt modelId="{DCB64FF8-349C-4560-BE78-45C0DD37B6B5}" type="pres">
      <dgm:prSet presAssocID="{A6C0E37B-3BE1-43B7-94E3-2C1417AD9CA9}" presName="rootComposite1" presStyleCnt="0"/>
      <dgm:spPr/>
    </dgm:pt>
    <dgm:pt modelId="{8D6BD995-EB30-4766-B4B1-80C3AF5B4416}" type="pres">
      <dgm:prSet presAssocID="{A6C0E37B-3BE1-43B7-94E3-2C1417AD9CA9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uk-UA"/>
        </a:p>
      </dgm:t>
    </dgm:pt>
    <dgm:pt modelId="{FBEF1AF1-29C9-49DD-AFD5-3B480B5FEA5B}" type="pres">
      <dgm:prSet presAssocID="{A6C0E37B-3BE1-43B7-94E3-2C1417AD9CA9}" presName="titleText1" presStyleLbl="fgAcc0" presStyleIdx="0" presStyleCnt="1" custScaleX="124156" custScaleY="82419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71E40FCF-75B2-44D1-A371-34397D6AD9FD}" type="pres">
      <dgm:prSet presAssocID="{A6C0E37B-3BE1-43B7-94E3-2C1417AD9CA9}" presName="rootConnector1" presStyleLbl="node1" presStyleIdx="0" presStyleCnt="3"/>
      <dgm:spPr/>
      <dgm:t>
        <a:bodyPr/>
        <a:lstStyle/>
        <a:p>
          <a:endParaRPr lang="uk-UA"/>
        </a:p>
      </dgm:t>
    </dgm:pt>
    <dgm:pt modelId="{C5F45AEC-17B7-459D-867C-634F79A4C471}" type="pres">
      <dgm:prSet presAssocID="{A6C0E37B-3BE1-43B7-94E3-2C1417AD9CA9}" presName="hierChild2" presStyleCnt="0"/>
      <dgm:spPr/>
    </dgm:pt>
    <dgm:pt modelId="{823B0DED-C31E-46F2-A817-49FC0D459318}" type="pres">
      <dgm:prSet presAssocID="{ED335BE9-5B6D-4E67-97D5-DC7BC46CA4CD}" presName="Name37" presStyleLbl="parChTrans1D2" presStyleIdx="0" presStyleCnt="4"/>
      <dgm:spPr/>
      <dgm:t>
        <a:bodyPr/>
        <a:lstStyle/>
        <a:p>
          <a:endParaRPr lang="uk-UA"/>
        </a:p>
      </dgm:t>
    </dgm:pt>
    <dgm:pt modelId="{1D68CF3E-12C0-4911-8247-E640688D3A13}" type="pres">
      <dgm:prSet presAssocID="{93EDEAB2-20FD-413B-BC3C-9763CF0A95FF}" presName="hierRoot2" presStyleCnt="0">
        <dgm:presLayoutVars>
          <dgm:hierBranch val="init"/>
        </dgm:presLayoutVars>
      </dgm:prSet>
      <dgm:spPr/>
    </dgm:pt>
    <dgm:pt modelId="{621E1E0A-E282-444F-9646-81CF850BEFFA}" type="pres">
      <dgm:prSet presAssocID="{93EDEAB2-20FD-413B-BC3C-9763CF0A95FF}" presName="rootComposite" presStyleCnt="0"/>
      <dgm:spPr/>
    </dgm:pt>
    <dgm:pt modelId="{0ED04F94-D898-434A-916F-C50FA55314FF}" type="pres">
      <dgm:prSet presAssocID="{93EDEAB2-20FD-413B-BC3C-9763CF0A95FF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uk-UA"/>
        </a:p>
      </dgm:t>
    </dgm:pt>
    <dgm:pt modelId="{3E0371EE-0D09-48DF-9252-E88B0A709F5E}" type="pres">
      <dgm:prSet presAssocID="{93EDEAB2-20FD-413B-BC3C-9763CF0A95FF}" presName="titleText2" presStyleLbl="fgAcc1" presStyleIdx="0" presStyleCnt="3" custScaleY="151976" custLinFactNeighborX="-6332" custLinFactNeighborY="33034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979D914E-8219-4ABD-9AA2-376B2CF530AF}" type="pres">
      <dgm:prSet presAssocID="{93EDEAB2-20FD-413B-BC3C-9763CF0A95FF}" presName="rootConnector" presStyleLbl="node2" presStyleIdx="0" presStyleCnt="0"/>
      <dgm:spPr/>
      <dgm:t>
        <a:bodyPr/>
        <a:lstStyle/>
        <a:p>
          <a:endParaRPr lang="uk-UA"/>
        </a:p>
      </dgm:t>
    </dgm:pt>
    <dgm:pt modelId="{EE8674B9-4994-4689-873F-3EE546D4914B}" type="pres">
      <dgm:prSet presAssocID="{93EDEAB2-20FD-413B-BC3C-9763CF0A95FF}" presName="hierChild4" presStyleCnt="0"/>
      <dgm:spPr/>
    </dgm:pt>
    <dgm:pt modelId="{5490D6BF-C264-4463-995D-1FE73B39AABE}" type="pres">
      <dgm:prSet presAssocID="{93EDEAB2-20FD-413B-BC3C-9763CF0A95FF}" presName="hierChild5" presStyleCnt="0"/>
      <dgm:spPr/>
    </dgm:pt>
    <dgm:pt modelId="{4BF83C4C-D328-4914-AE8C-ED3C7E7F2000}" type="pres">
      <dgm:prSet presAssocID="{CD20B989-3C20-46AD-BA46-B09E8EAD6569}" presName="Name37" presStyleLbl="parChTrans1D2" presStyleIdx="1" presStyleCnt="4"/>
      <dgm:spPr/>
      <dgm:t>
        <a:bodyPr/>
        <a:lstStyle/>
        <a:p>
          <a:endParaRPr lang="uk-UA"/>
        </a:p>
      </dgm:t>
    </dgm:pt>
    <dgm:pt modelId="{C1D19964-9474-40A8-AF5D-8C072A36DB37}" type="pres">
      <dgm:prSet presAssocID="{FB6F9887-7384-4C06-9385-1A06033B0B75}" presName="hierRoot2" presStyleCnt="0">
        <dgm:presLayoutVars>
          <dgm:hierBranch val="init"/>
        </dgm:presLayoutVars>
      </dgm:prSet>
      <dgm:spPr/>
    </dgm:pt>
    <dgm:pt modelId="{39F05F46-7D3F-4402-8C59-4E6575428DD4}" type="pres">
      <dgm:prSet presAssocID="{FB6F9887-7384-4C06-9385-1A06033B0B75}" presName="rootComposite" presStyleCnt="0"/>
      <dgm:spPr/>
    </dgm:pt>
    <dgm:pt modelId="{0CA88DA1-4FBD-4141-98DD-F9A763E53BF7}" type="pres">
      <dgm:prSet presAssocID="{FB6F9887-7384-4C06-9385-1A06033B0B75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uk-UA"/>
        </a:p>
      </dgm:t>
    </dgm:pt>
    <dgm:pt modelId="{792102EF-9E08-4B54-AFCB-71EEA41A8F49}" type="pres">
      <dgm:prSet presAssocID="{FB6F9887-7384-4C06-9385-1A06033B0B75}" presName="titleText2" presStyleLbl="fgAcc1" presStyleIdx="1" presStyleCnt="3" custScaleY="189952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2ACDCA95-8B51-4977-B136-28EEC4F39EDD}" type="pres">
      <dgm:prSet presAssocID="{FB6F9887-7384-4C06-9385-1A06033B0B75}" presName="rootConnector" presStyleLbl="node2" presStyleIdx="0" presStyleCnt="0"/>
      <dgm:spPr/>
      <dgm:t>
        <a:bodyPr/>
        <a:lstStyle/>
        <a:p>
          <a:endParaRPr lang="uk-UA"/>
        </a:p>
      </dgm:t>
    </dgm:pt>
    <dgm:pt modelId="{6CFDA617-B655-4A20-B50B-E18C6A170A81}" type="pres">
      <dgm:prSet presAssocID="{FB6F9887-7384-4C06-9385-1A06033B0B75}" presName="hierChild4" presStyleCnt="0"/>
      <dgm:spPr/>
    </dgm:pt>
    <dgm:pt modelId="{65BDE7D2-339D-43A0-8459-6C45640F5893}" type="pres">
      <dgm:prSet presAssocID="{FB6F9887-7384-4C06-9385-1A06033B0B75}" presName="hierChild5" presStyleCnt="0"/>
      <dgm:spPr/>
    </dgm:pt>
    <dgm:pt modelId="{80C2C930-986F-48F6-A6D6-72DF82AA440E}" type="pres">
      <dgm:prSet presAssocID="{3E80F76E-F314-4CAA-9E10-5528F4348CFA}" presName="Name37" presStyleLbl="parChTrans1D2" presStyleIdx="2" presStyleCnt="4"/>
      <dgm:spPr/>
      <dgm:t>
        <a:bodyPr/>
        <a:lstStyle/>
        <a:p>
          <a:endParaRPr lang="uk-UA"/>
        </a:p>
      </dgm:t>
    </dgm:pt>
    <dgm:pt modelId="{A72CC5C6-1331-4F75-9B04-CA6CEDE5EC40}" type="pres">
      <dgm:prSet presAssocID="{3C01ACAC-7AAE-4394-8060-A56449EFD415}" presName="hierRoot2" presStyleCnt="0">
        <dgm:presLayoutVars>
          <dgm:hierBranch val="init"/>
        </dgm:presLayoutVars>
      </dgm:prSet>
      <dgm:spPr/>
    </dgm:pt>
    <dgm:pt modelId="{669BF819-2138-4B57-B059-C98C852C4853}" type="pres">
      <dgm:prSet presAssocID="{3C01ACAC-7AAE-4394-8060-A56449EFD415}" presName="rootComposite" presStyleCnt="0"/>
      <dgm:spPr/>
    </dgm:pt>
    <dgm:pt modelId="{7A7E81D2-EC27-4775-81BE-CCFD540E25EA}" type="pres">
      <dgm:prSet presAssocID="{3C01ACAC-7AAE-4394-8060-A56449EFD415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uk-UA"/>
        </a:p>
      </dgm:t>
    </dgm:pt>
    <dgm:pt modelId="{9F77AA18-5C4E-4954-BF7F-2BFA7E2DAAD7}" type="pres">
      <dgm:prSet presAssocID="{3C01ACAC-7AAE-4394-8060-A56449EFD415}" presName="titleText2" presStyleLbl="fgAcc1" presStyleIdx="2" presStyleCnt="3" custScaleY="170964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ECA6854E-2B88-4FE2-81DD-F66E7FC34584}" type="pres">
      <dgm:prSet presAssocID="{3C01ACAC-7AAE-4394-8060-A56449EFD415}" presName="rootConnector" presStyleLbl="node2" presStyleIdx="0" presStyleCnt="0"/>
      <dgm:spPr/>
      <dgm:t>
        <a:bodyPr/>
        <a:lstStyle/>
        <a:p>
          <a:endParaRPr lang="uk-UA"/>
        </a:p>
      </dgm:t>
    </dgm:pt>
    <dgm:pt modelId="{E6697CBB-B07B-4DB6-8742-3DB5A9D09E67}" type="pres">
      <dgm:prSet presAssocID="{3C01ACAC-7AAE-4394-8060-A56449EFD415}" presName="hierChild4" presStyleCnt="0"/>
      <dgm:spPr/>
    </dgm:pt>
    <dgm:pt modelId="{2E9C7DA0-190F-461C-A338-E8721D641B45}" type="pres">
      <dgm:prSet presAssocID="{3C01ACAC-7AAE-4394-8060-A56449EFD415}" presName="hierChild5" presStyleCnt="0"/>
      <dgm:spPr/>
    </dgm:pt>
    <dgm:pt modelId="{DBF0307C-D40F-40BC-8236-57DE494761F9}" type="pres">
      <dgm:prSet presAssocID="{A6C0E37B-3BE1-43B7-94E3-2C1417AD9CA9}" presName="hierChild3" presStyleCnt="0"/>
      <dgm:spPr/>
    </dgm:pt>
    <dgm:pt modelId="{26DDB8A1-5C3C-44A3-AB0A-0F7BC4C7F4E7}" type="pres">
      <dgm:prSet presAssocID="{B21288DA-FD2C-4CE1-8B3B-8D69C209A1F4}" presName="Name96" presStyleLbl="parChTrans1D2" presStyleIdx="3" presStyleCnt="4"/>
      <dgm:spPr/>
      <dgm:t>
        <a:bodyPr/>
        <a:lstStyle/>
        <a:p>
          <a:endParaRPr lang="uk-UA"/>
        </a:p>
      </dgm:t>
    </dgm:pt>
    <dgm:pt modelId="{5AE1A9BB-3616-49BE-89C4-5CCB34FA92F3}" type="pres">
      <dgm:prSet presAssocID="{9C2262E4-4A01-4112-8CD0-07088B3A9C49}" presName="hierRoot3" presStyleCnt="0">
        <dgm:presLayoutVars>
          <dgm:hierBranch val="init"/>
        </dgm:presLayoutVars>
      </dgm:prSet>
      <dgm:spPr/>
    </dgm:pt>
    <dgm:pt modelId="{261EF7E2-70D9-45E7-A9B0-D4704623E644}" type="pres">
      <dgm:prSet presAssocID="{9C2262E4-4A01-4112-8CD0-07088B3A9C49}" presName="rootComposite3" presStyleCnt="0"/>
      <dgm:spPr/>
    </dgm:pt>
    <dgm:pt modelId="{D1551F81-E7F1-4F7A-BD0C-3A5AD1DF7E0F}" type="pres">
      <dgm:prSet presAssocID="{9C2262E4-4A01-4112-8CD0-07088B3A9C49}" presName="rootText3" presStyleLbl="asst1" presStyleIdx="0" presStyleCnt="1" custScaleY="12723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DB556E7-99B8-4917-A22B-C95975F4CADD}" type="pres">
      <dgm:prSet presAssocID="{9C2262E4-4A01-4112-8CD0-07088B3A9C49}" presName="titleText3" presStyleLbl="fgAcc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  <dgm:pt modelId="{19E72634-54C3-4C41-94EB-6F3054C5D186}" type="pres">
      <dgm:prSet presAssocID="{9C2262E4-4A01-4112-8CD0-07088B3A9C49}" presName="rootConnector3" presStyleLbl="asst1" presStyleIdx="0" presStyleCnt="1"/>
      <dgm:spPr/>
      <dgm:t>
        <a:bodyPr/>
        <a:lstStyle/>
        <a:p>
          <a:endParaRPr lang="uk-UA"/>
        </a:p>
      </dgm:t>
    </dgm:pt>
    <dgm:pt modelId="{356AEFFB-A64B-49AE-93A8-872ED70E8DC7}" type="pres">
      <dgm:prSet presAssocID="{9C2262E4-4A01-4112-8CD0-07088B3A9C49}" presName="hierChild6" presStyleCnt="0"/>
      <dgm:spPr/>
    </dgm:pt>
    <dgm:pt modelId="{C438AE21-5E5E-46BC-B654-B277FB39852A}" type="pres">
      <dgm:prSet presAssocID="{9C2262E4-4A01-4112-8CD0-07088B3A9C49}" presName="hierChild7" presStyleCnt="0"/>
      <dgm:spPr/>
    </dgm:pt>
  </dgm:ptLst>
  <dgm:cxnLst>
    <dgm:cxn modelId="{DE495742-5A50-46AD-A7F6-88952ECDDAB6}" type="presOf" srcId="{93EDEAB2-20FD-413B-BC3C-9763CF0A95FF}" destId="{0ED04F94-D898-434A-916F-C50FA55314FF}" srcOrd="0" destOrd="0" presId="urn:microsoft.com/office/officeart/2008/layout/NameandTitleOrganizationalChart"/>
    <dgm:cxn modelId="{265B77B4-DED8-4473-85B7-0599EBE4200A}" type="presOf" srcId="{CD20B989-3C20-46AD-BA46-B09E8EAD6569}" destId="{4BF83C4C-D328-4914-AE8C-ED3C7E7F2000}" srcOrd="0" destOrd="0" presId="urn:microsoft.com/office/officeart/2008/layout/NameandTitleOrganizationalChart"/>
    <dgm:cxn modelId="{CEC10B4C-190F-4F7A-8210-305F004FF537}" type="presOf" srcId="{9C2262E4-4A01-4112-8CD0-07088B3A9C49}" destId="{19E72634-54C3-4C41-94EB-6F3054C5D186}" srcOrd="1" destOrd="0" presId="urn:microsoft.com/office/officeart/2008/layout/NameandTitleOrganizationalChart"/>
    <dgm:cxn modelId="{D545857C-6BD5-4D08-9515-3B7D5BB583A4}" type="presOf" srcId="{A6C0E37B-3BE1-43B7-94E3-2C1417AD9CA9}" destId="{8D6BD995-EB30-4766-B4B1-80C3AF5B4416}" srcOrd="0" destOrd="0" presId="urn:microsoft.com/office/officeart/2008/layout/NameandTitleOrganizationalChart"/>
    <dgm:cxn modelId="{78D3C80A-5E58-4AD4-94CD-236B465BCE1B}" type="presOf" srcId="{93EDEAB2-20FD-413B-BC3C-9763CF0A95FF}" destId="{979D914E-8219-4ABD-9AA2-376B2CF530AF}" srcOrd="1" destOrd="0" presId="urn:microsoft.com/office/officeart/2008/layout/NameandTitleOrganizationalChart"/>
    <dgm:cxn modelId="{B88EC66A-618A-45DE-AF5A-642C72A8A0B7}" type="presOf" srcId="{21F5DD0B-742E-46A1-96D0-2BA59A7C1497}" destId="{FBEF1AF1-29C9-49DD-AFD5-3B480B5FEA5B}" srcOrd="0" destOrd="0" presId="urn:microsoft.com/office/officeart/2008/layout/NameandTitleOrganizationalChart"/>
    <dgm:cxn modelId="{B33CB29D-B394-4A27-A509-2912609B0374}" type="presOf" srcId="{83F9FDC5-896C-4E1F-A035-0991356DDA6E}" destId="{792102EF-9E08-4B54-AFCB-71EEA41A8F49}" srcOrd="0" destOrd="0" presId="urn:microsoft.com/office/officeart/2008/layout/NameandTitleOrganizationalChart"/>
    <dgm:cxn modelId="{C091665D-3A2C-4BD6-909C-A066857D94F1}" type="presOf" srcId="{181FBD29-2E73-4CA3-9AD2-8A51F10D6AA4}" destId="{3E0371EE-0D09-48DF-9252-E88B0A709F5E}" srcOrd="0" destOrd="0" presId="urn:microsoft.com/office/officeart/2008/layout/NameandTitleOrganizationalChart"/>
    <dgm:cxn modelId="{23B060FA-2304-4E3B-A477-44DFF1AB0635}" type="presOf" srcId="{FB6F9887-7384-4C06-9385-1A06033B0B75}" destId="{0CA88DA1-4FBD-4141-98DD-F9A763E53BF7}" srcOrd="0" destOrd="0" presId="urn:microsoft.com/office/officeart/2008/layout/NameandTitleOrganizationalChart"/>
    <dgm:cxn modelId="{4F73A783-E09C-4701-8BE8-F1DC687E602D}" type="presOf" srcId="{3D13D840-B677-4771-B87A-9C2720236F30}" destId="{2DB556E7-99B8-4917-A22B-C95975F4CADD}" srcOrd="0" destOrd="0" presId="urn:microsoft.com/office/officeart/2008/layout/NameandTitleOrganizationalChart"/>
    <dgm:cxn modelId="{F91D72CC-9D31-440A-83DC-CD0A6C3FDA0E}" type="presOf" srcId="{3E80F76E-F314-4CAA-9E10-5528F4348CFA}" destId="{80C2C930-986F-48F6-A6D6-72DF82AA440E}" srcOrd="0" destOrd="0" presId="urn:microsoft.com/office/officeart/2008/layout/NameandTitleOrganizationalChart"/>
    <dgm:cxn modelId="{902E0350-7495-4F43-A20E-E08711A96D53}" type="presOf" srcId="{ED335BE9-5B6D-4E67-97D5-DC7BC46CA4CD}" destId="{823B0DED-C31E-46F2-A817-49FC0D459318}" srcOrd="0" destOrd="0" presId="urn:microsoft.com/office/officeart/2008/layout/NameandTitleOrganizationalChart"/>
    <dgm:cxn modelId="{6BFB8523-998A-49B6-B8C6-935CD889EBF9}" srcId="{A6C0E37B-3BE1-43B7-94E3-2C1417AD9CA9}" destId="{93EDEAB2-20FD-413B-BC3C-9763CF0A95FF}" srcOrd="1" destOrd="0" parTransId="{ED335BE9-5B6D-4E67-97D5-DC7BC46CA4CD}" sibTransId="{181FBD29-2E73-4CA3-9AD2-8A51F10D6AA4}"/>
    <dgm:cxn modelId="{2793875E-AF1A-4C98-853F-38CC5D0D5AE2}" srcId="{A6C0E37B-3BE1-43B7-94E3-2C1417AD9CA9}" destId="{FB6F9887-7384-4C06-9385-1A06033B0B75}" srcOrd="2" destOrd="0" parTransId="{CD20B989-3C20-46AD-BA46-B09E8EAD6569}" sibTransId="{83F9FDC5-896C-4E1F-A035-0991356DDA6E}"/>
    <dgm:cxn modelId="{2625EA4A-AC2C-4569-B856-C6AA9D7844A3}" type="presOf" srcId="{9C2262E4-4A01-4112-8CD0-07088B3A9C49}" destId="{D1551F81-E7F1-4F7A-BD0C-3A5AD1DF7E0F}" srcOrd="0" destOrd="0" presId="urn:microsoft.com/office/officeart/2008/layout/NameandTitleOrganizationalChart"/>
    <dgm:cxn modelId="{E900F6D4-143A-435D-96E9-29EA216326E6}" type="presOf" srcId="{B21288DA-FD2C-4CE1-8B3B-8D69C209A1F4}" destId="{26DDB8A1-5C3C-44A3-AB0A-0F7BC4C7F4E7}" srcOrd="0" destOrd="0" presId="urn:microsoft.com/office/officeart/2008/layout/NameandTitleOrganizationalChart"/>
    <dgm:cxn modelId="{AA37279E-A3A7-4261-9EBB-587446E894BA}" type="presOf" srcId="{B82C0874-DAB8-4A37-8785-6BFFBC317861}" destId="{9F77AA18-5C4E-4954-BF7F-2BFA7E2DAAD7}" srcOrd="0" destOrd="0" presId="urn:microsoft.com/office/officeart/2008/layout/NameandTitleOrganizationalChart"/>
    <dgm:cxn modelId="{6643E6AE-8C00-452F-AF0B-C8487B425AD5}" srcId="{A6C0E37B-3BE1-43B7-94E3-2C1417AD9CA9}" destId="{3C01ACAC-7AAE-4394-8060-A56449EFD415}" srcOrd="3" destOrd="0" parTransId="{3E80F76E-F314-4CAA-9E10-5528F4348CFA}" sibTransId="{B82C0874-DAB8-4A37-8785-6BFFBC317861}"/>
    <dgm:cxn modelId="{BC61FD41-C02B-44F3-AD87-9AA8F639B21F}" type="presOf" srcId="{3C01ACAC-7AAE-4394-8060-A56449EFD415}" destId="{7A7E81D2-EC27-4775-81BE-CCFD540E25EA}" srcOrd="0" destOrd="0" presId="urn:microsoft.com/office/officeart/2008/layout/NameandTitleOrganizationalChart"/>
    <dgm:cxn modelId="{57DDEE99-FEEC-4381-BCB4-4E209085F8B6}" srcId="{5C37F942-B40F-423C-B72C-C408822D3C4D}" destId="{A6C0E37B-3BE1-43B7-94E3-2C1417AD9CA9}" srcOrd="0" destOrd="0" parTransId="{CBC2EDF2-A0B5-40D4-BFDB-67EA44F20800}" sibTransId="{21F5DD0B-742E-46A1-96D0-2BA59A7C1497}"/>
    <dgm:cxn modelId="{934C2D82-F59A-4728-BE4F-9D13A7BEE4AA}" type="presOf" srcId="{A6C0E37B-3BE1-43B7-94E3-2C1417AD9CA9}" destId="{71E40FCF-75B2-44D1-A371-34397D6AD9FD}" srcOrd="1" destOrd="0" presId="urn:microsoft.com/office/officeart/2008/layout/NameandTitleOrganizationalChart"/>
    <dgm:cxn modelId="{48A78977-577B-4121-94B3-258721BFE199}" type="presOf" srcId="{3C01ACAC-7AAE-4394-8060-A56449EFD415}" destId="{ECA6854E-2B88-4FE2-81DD-F66E7FC34584}" srcOrd="1" destOrd="0" presId="urn:microsoft.com/office/officeart/2008/layout/NameandTitleOrganizationalChart"/>
    <dgm:cxn modelId="{57B6C6F0-C79C-4AAA-A403-7CF889AF78F3}" type="presOf" srcId="{FB6F9887-7384-4C06-9385-1A06033B0B75}" destId="{2ACDCA95-8B51-4977-B136-28EEC4F39EDD}" srcOrd="1" destOrd="0" presId="urn:microsoft.com/office/officeart/2008/layout/NameandTitleOrganizationalChart"/>
    <dgm:cxn modelId="{264ECBC2-F75F-479B-A2FC-1ED1F7F1344B}" type="presOf" srcId="{5C37F942-B40F-423C-B72C-C408822D3C4D}" destId="{7CE560A3-C0E7-43F9-9AF2-71EA06710B41}" srcOrd="0" destOrd="0" presId="urn:microsoft.com/office/officeart/2008/layout/NameandTitleOrganizationalChart"/>
    <dgm:cxn modelId="{9E1E617C-FA4F-40D8-8307-A5071282C910}" srcId="{A6C0E37B-3BE1-43B7-94E3-2C1417AD9CA9}" destId="{9C2262E4-4A01-4112-8CD0-07088B3A9C49}" srcOrd="0" destOrd="0" parTransId="{B21288DA-FD2C-4CE1-8B3B-8D69C209A1F4}" sibTransId="{3D13D840-B677-4771-B87A-9C2720236F30}"/>
    <dgm:cxn modelId="{B641EB69-C124-4441-8EEB-0474ADA46581}" type="presParOf" srcId="{7CE560A3-C0E7-43F9-9AF2-71EA06710B41}" destId="{7EC09148-9817-4501-8C08-9169E9A7BD2B}" srcOrd="0" destOrd="0" presId="urn:microsoft.com/office/officeart/2008/layout/NameandTitleOrganizationalChart"/>
    <dgm:cxn modelId="{212D56C3-2DDA-4147-8365-9D811B46528E}" type="presParOf" srcId="{7EC09148-9817-4501-8C08-9169E9A7BD2B}" destId="{DCB64FF8-349C-4560-BE78-45C0DD37B6B5}" srcOrd="0" destOrd="0" presId="urn:microsoft.com/office/officeart/2008/layout/NameandTitleOrganizationalChart"/>
    <dgm:cxn modelId="{57B2E465-5A47-40EF-AF48-65F9A10BF197}" type="presParOf" srcId="{DCB64FF8-349C-4560-BE78-45C0DD37B6B5}" destId="{8D6BD995-EB30-4766-B4B1-80C3AF5B4416}" srcOrd="0" destOrd="0" presId="urn:microsoft.com/office/officeart/2008/layout/NameandTitleOrganizationalChart"/>
    <dgm:cxn modelId="{67CA8C74-3035-4F5E-932D-D374F004771E}" type="presParOf" srcId="{DCB64FF8-349C-4560-BE78-45C0DD37B6B5}" destId="{FBEF1AF1-29C9-49DD-AFD5-3B480B5FEA5B}" srcOrd="1" destOrd="0" presId="urn:microsoft.com/office/officeart/2008/layout/NameandTitleOrganizationalChart"/>
    <dgm:cxn modelId="{5E73276E-7CA6-4D38-9AE0-0FCC679DE72C}" type="presParOf" srcId="{DCB64FF8-349C-4560-BE78-45C0DD37B6B5}" destId="{71E40FCF-75B2-44D1-A371-34397D6AD9FD}" srcOrd="2" destOrd="0" presId="urn:microsoft.com/office/officeart/2008/layout/NameandTitleOrganizationalChart"/>
    <dgm:cxn modelId="{BF0ADA4B-9B72-496C-A9B9-156D7D666BA6}" type="presParOf" srcId="{7EC09148-9817-4501-8C08-9169E9A7BD2B}" destId="{C5F45AEC-17B7-459D-867C-634F79A4C471}" srcOrd="1" destOrd="0" presId="urn:microsoft.com/office/officeart/2008/layout/NameandTitleOrganizationalChart"/>
    <dgm:cxn modelId="{125E85EA-234A-4394-B39C-AE46B2257F03}" type="presParOf" srcId="{C5F45AEC-17B7-459D-867C-634F79A4C471}" destId="{823B0DED-C31E-46F2-A817-49FC0D459318}" srcOrd="0" destOrd="0" presId="urn:microsoft.com/office/officeart/2008/layout/NameandTitleOrganizationalChart"/>
    <dgm:cxn modelId="{97F1386D-1541-4154-89E7-06FBB0AB3B19}" type="presParOf" srcId="{C5F45AEC-17B7-459D-867C-634F79A4C471}" destId="{1D68CF3E-12C0-4911-8247-E640688D3A13}" srcOrd="1" destOrd="0" presId="urn:microsoft.com/office/officeart/2008/layout/NameandTitleOrganizationalChart"/>
    <dgm:cxn modelId="{71F671EB-C69B-494C-BCD5-F672101AF7B0}" type="presParOf" srcId="{1D68CF3E-12C0-4911-8247-E640688D3A13}" destId="{621E1E0A-E282-444F-9646-81CF850BEFFA}" srcOrd="0" destOrd="0" presId="urn:microsoft.com/office/officeart/2008/layout/NameandTitleOrganizationalChart"/>
    <dgm:cxn modelId="{66A40B05-D25E-4D83-8F94-5342EA8E260A}" type="presParOf" srcId="{621E1E0A-E282-444F-9646-81CF850BEFFA}" destId="{0ED04F94-D898-434A-916F-C50FA55314FF}" srcOrd="0" destOrd="0" presId="urn:microsoft.com/office/officeart/2008/layout/NameandTitleOrganizationalChart"/>
    <dgm:cxn modelId="{76F9AD16-2F03-43B4-98BF-F50F60D54F3D}" type="presParOf" srcId="{621E1E0A-E282-444F-9646-81CF850BEFFA}" destId="{3E0371EE-0D09-48DF-9252-E88B0A709F5E}" srcOrd="1" destOrd="0" presId="urn:microsoft.com/office/officeart/2008/layout/NameandTitleOrganizationalChart"/>
    <dgm:cxn modelId="{81C0D948-8AA2-497D-8D67-D3E0BE15EDEB}" type="presParOf" srcId="{621E1E0A-E282-444F-9646-81CF850BEFFA}" destId="{979D914E-8219-4ABD-9AA2-376B2CF530AF}" srcOrd="2" destOrd="0" presId="urn:microsoft.com/office/officeart/2008/layout/NameandTitleOrganizationalChart"/>
    <dgm:cxn modelId="{701846CF-BAC5-41EA-89DA-D29E64B31E51}" type="presParOf" srcId="{1D68CF3E-12C0-4911-8247-E640688D3A13}" destId="{EE8674B9-4994-4689-873F-3EE546D4914B}" srcOrd="1" destOrd="0" presId="urn:microsoft.com/office/officeart/2008/layout/NameandTitleOrganizationalChart"/>
    <dgm:cxn modelId="{1BCF811E-B78E-49F3-996B-938EF7D18154}" type="presParOf" srcId="{1D68CF3E-12C0-4911-8247-E640688D3A13}" destId="{5490D6BF-C264-4463-995D-1FE73B39AABE}" srcOrd="2" destOrd="0" presId="urn:microsoft.com/office/officeart/2008/layout/NameandTitleOrganizationalChart"/>
    <dgm:cxn modelId="{F9F4508F-E8AA-40A8-88BC-01F6B624FA84}" type="presParOf" srcId="{C5F45AEC-17B7-459D-867C-634F79A4C471}" destId="{4BF83C4C-D328-4914-AE8C-ED3C7E7F2000}" srcOrd="2" destOrd="0" presId="urn:microsoft.com/office/officeart/2008/layout/NameandTitleOrganizationalChart"/>
    <dgm:cxn modelId="{AB2D4E5A-02A0-48C1-BC07-6EB0CD2020EC}" type="presParOf" srcId="{C5F45AEC-17B7-459D-867C-634F79A4C471}" destId="{C1D19964-9474-40A8-AF5D-8C072A36DB37}" srcOrd="3" destOrd="0" presId="urn:microsoft.com/office/officeart/2008/layout/NameandTitleOrganizationalChart"/>
    <dgm:cxn modelId="{5F83941F-F566-4B0F-B2D3-4D7E70E07A81}" type="presParOf" srcId="{C1D19964-9474-40A8-AF5D-8C072A36DB37}" destId="{39F05F46-7D3F-4402-8C59-4E6575428DD4}" srcOrd="0" destOrd="0" presId="urn:microsoft.com/office/officeart/2008/layout/NameandTitleOrganizationalChart"/>
    <dgm:cxn modelId="{C57132F3-5600-4CFA-B79D-92D9C82E170B}" type="presParOf" srcId="{39F05F46-7D3F-4402-8C59-4E6575428DD4}" destId="{0CA88DA1-4FBD-4141-98DD-F9A763E53BF7}" srcOrd="0" destOrd="0" presId="urn:microsoft.com/office/officeart/2008/layout/NameandTitleOrganizationalChart"/>
    <dgm:cxn modelId="{19C386C1-94A8-465A-8BBB-5EB1D616D35C}" type="presParOf" srcId="{39F05F46-7D3F-4402-8C59-4E6575428DD4}" destId="{792102EF-9E08-4B54-AFCB-71EEA41A8F49}" srcOrd="1" destOrd="0" presId="urn:microsoft.com/office/officeart/2008/layout/NameandTitleOrganizationalChart"/>
    <dgm:cxn modelId="{44CE14DD-9DB7-4A4C-9B6C-8CA08861609C}" type="presParOf" srcId="{39F05F46-7D3F-4402-8C59-4E6575428DD4}" destId="{2ACDCA95-8B51-4977-B136-28EEC4F39EDD}" srcOrd="2" destOrd="0" presId="urn:microsoft.com/office/officeart/2008/layout/NameandTitleOrganizationalChart"/>
    <dgm:cxn modelId="{7971DD16-491E-4A13-A183-545BD168E524}" type="presParOf" srcId="{C1D19964-9474-40A8-AF5D-8C072A36DB37}" destId="{6CFDA617-B655-4A20-B50B-E18C6A170A81}" srcOrd="1" destOrd="0" presId="urn:microsoft.com/office/officeart/2008/layout/NameandTitleOrganizationalChart"/>
    <dgm:cxn modelId="{EE0FC150-3C61-413E-98B2-A4058EDBFC54}" type="presParOf" srcId="{C1D19964-9474-40A8-AF5D-8C072A36DB37}" destId="{65BDE7D2-339D-43A0-8459-6C45640F5893}" srcOrd="2" destOrd="0" presId="urn:microsoft.com/office/officeart/2008/layout/NameandTitleOrganizationalChart"/>
    <dgm:cxn modelId="{1943CD0B-5A48-4433-A6F4-D11ED86E2E31}" type="presParOf" srcId="{C5F45AEC-17B7-459D-867C-634F79A4C471}" destId="{80C2C930-986F-48F6-A6D6-72DF82AA440E}" srcOrd="4" destOrd="0" presId="urn:microsoft.com/office/officeart/2008/layout/NameandTitleOrganizationalChart"/>
    <dgm:cxn modelId="{2B8161DC-956C-4789-865F-9DC8D551EA1D}" type="presParOf" srcId="{C5F45AEC-17B7-459D-867C-634F79A4C471}" destId="{A72CC5C6-1331-4F75-9B04-CA6CEDE5EC40}" srcOrd="5" destOrd="0" presId="urn:microsoft.com/office/officeart/2008/layout/NameandTitleOrganizationalChart"/>
    <dgm:cxn modelId="{3424306B-2C6E-4AF1-BE92-1BE61F0DA91E}" type="presParOf" srcId="{A72CC5C6-1331-4F75-9B04-CA6CEDE5EC40}" destId="{669BF819-2138-4B57-B059-C98C852C4853}" srcOrd="0" destOrd="0" presId="urn:microsoft.com/office/officeart/2008/layout/NameandTitleOrganizationalChart"/>
    <dgm:cxn modelId="{75DEE741-F5A2-4A64-B737-EEB8C2440DCB}" type="presParOf" srcId="{669BF819-2138-4B57-B059-C98C852C4853}" destId="{7A7E81D2-EC27-4775-81BE-CCFD540E25EA}" srcOrd="0" destOrd="0" presId="urn:microsoft.com/office/officeart/2008/layout/NameandTitleOrganizationalChart"/>
    <dgm:cxn modelId="{538F5142-7B66-436D-BFE8-2D3B8A129063}" type="presParOf" srcId="{669BF819-2138-4B57-B059-C98C852C4853}" destId="{9F77AA18-5C4E-4954-BF7F-2BFA7E2DAAD7}" srcOrd="1" destOrd="0" presId="urn:microsoft.com/office/officeart/2008/layout/NameandTitleOrganizationalChart"/>
    <dgm:cxn modelId="{8BD7DDED-9053-467C-A560-DF67F1623DD4}" type="presParOf" srcId="{669BF819-2138-4B57-B059-C98C852C4853}" destId="{ECA6854E-2B88-4FE2-81DD-F66E7FC34584}" srcOrd="2" destOrd="0" presId="urn:microsoft.com/office/officeart/2008/layout/NameandTitleOrganizationalChart"/>
    <dgm:cxn modelId="{D0829A90-CEAF-402B-AFFD-0A8C0E1FF45B}" type="presParOf" srcId="{A72CC5C6-1331-4F75-9B04-CA6CEDE5EC40}" destId="{E6697CBB-B07B-4DB6-8742-3DB5A9D09E67}" srcOrd="1" destOrd="0" presId="urn:microsoft.com/office/officeart/2008/layout/NameandTitleOrganizationalChart"/>
    <dgm:cxn modelId="{2C75E7D6-1884-454B-A285-137DDFFD5624}" type="presParOf" srcId="{A72CC5C6-1331-4F75-9B04-CA6CEDE5EC40}" destId="{2E9C7DA0-190F-461C-A338-E8721D641B45}" srcOrd="2" destOrd="0" presId="urn:microsoft.com/office/officeart/2008/layout/NameandTitleOrganizationalChart"/>
    <dgm:cxn modelId="{99496693-F488-451A-8E9F-7B4BDCFF0EE7}" type="presParOf" srcId="{7EC09148-9817-4501-8C08-9169E9A7BD2B}" destId="{DBF0307C-D40F-40BC-8236-57DE494761F9}" srcOrd="2" destOrd="0" presId="urn:microsoft.com/office/officeart/2008/layout/NameandTitleOrganizationalChart"/>
    <dgm:cxn modelId="{4D9E2F68-F31D-470C-B936-571AB2022B2E}" type="presParOf" srcId="{DBF0307C-D40F-40BC-8236-57DE494761F9}" destId="{26DDB8A1-5C3C-44A3-AB0A-0F7BC4C7F4E7}" srcOrd="0" destOrd="0" presId="urn:microsoft.com/office/officeart/2008/layout/NameandTitleOrganizationalChart"/>
    <dgm:cxn modelId="{84CCCE49-F8D7-4B31-A870-B8CB2DC4C55B}" type="presParOf" srcId="{DBF0307C-D40F-40BC-8236-57DE494761F9}" destId="{5AE1A9BB-3616-49BE-89C4-5CCB34FA92F3}" srcOrd="1" destOrd="0" presId="urn:microsoft.com/office/officeart/2008/layout/NameandTitleOrganizationalChart"/>
    <dgm:cxn modelId="{8FA398A9-AEE8-4419-8603-4E351950D0C8}" type="presParOf" srcId="{5AE1A9BB-3616-49BE-89C4-5CCB34FA92F3}" destId="{261EF7E2-70D9-45E7-A9B0-D4704623E644}" srcOrd="0" destOrd="0" presId="urn:microsoft.com/office/officeart/2008/layout/NameandTitleOrganizationalChart"/>
    <dgm:cxn modelId="{2ADF9F39-E649-4B79-BEF1-1FBC334F9015}" type="presParOf" srcId="{261EF7E2-70D9-45E7-A9B0-D4704623E644}" destId="{D1551F81-E7F1-4F7A-BD0C-3A5AD1DF7E0F}" srcOrd="0" destOrd="0" presId="urn:microsoft.com/office/officeart/2008/layout/NameandTitleOrganizationalChart"/>
    <dgm:cxn modelId="{C3126A0B-2E01-44F2-B57E-39646ACE7219}" type="presParOf" srcId="{261EF7E2-70D9-45E7-A9B0-D4704623E644}" destId="{2DB556E7-99B8-4917-A22B-C95975F4CADD}" srcOrd="1" destOrd="0" presId="urn:microsoft.com/office/officeart/2008/layout/NameandTitleOrganizationalChart"/>
    <dgm:cxn modelId="{35CECFDA-ED5A-4E35-838D-AD7949B4F207}" type="presParOf" srcId="{261EF7E2-70D9-45E7-A9B0-D4704623E644}" destId="{19E72634-54C3-4C41-94EB-6F3054C5D186}" srcOrd="2" destOrd="0" presId="urn:microsoft.com/office/officeart/2008/layout/NameandTitleOrganizationalChart"/>
    <dgm:cxn modelId="{D81B3989-A2F6-4EB0-8D29-230B26B263DC}" type="presParOf" srcId="{5AE1A9BB-3616-49BE-89C4-5CCB34FA92F3}" destId="{356AEFFB-A64B-49AE-93A8-872ED70E8DC7}" srcOrd="1" destOrd="0" presId="urn:microsoft.com/office/officeart/2008/layout/NameandTitleOrganizationalChart"/>
    <dgm:cxn modelId="{C219784A-F72C-4D1C-BFC5-6973960BCEA5}" type="presParOf" srcId="{5AE1A9BB-3616-49BE-89C4-5CCB34FA92F3}" destId="{C438AE21-5E5E-46BC-B654-B277FB39852A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DDB8A1-5C3C-44A3-AB0A-0F7BC4C7F4E7}">
      <dsp:nvSpPr>
        <dsp:cNvPr id="0" name=""/>
        <dsp:cNvSpPr/>
      </dsp:nvSpPr>
      <dsp:spPr>
        <a:xfrm>
          <a:off x="3745193" y="1095973"/>
          <a:ext cx="246448" cy="1298006"/>
        </a:xfrm>
        <a:custGeom>
          <a:avLst/>
          <a:gdLst/>
          <a:ahLst/>
          <a:cxnLst/>
          <a:rect l="0" t="0" r="0" b="0"/>
          <a:pathLst>
            <a:path>
              <a:moveTo>
                <a:pt x="246448" y="0"/>
              </a:moveTo>
              <a:lnTo>
                <a:pt x="246448" y="1298006"/>
              </a:lnTo>
              <a:lnTo>
                <a:pt x="0" y="12980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C2C930-986F-48F6-A6D6-72DF82AA440E}">
      <dsp:nvSpPr>
        <dsp:cNvPr id="0" name=""/>
        <dsp:cNvSpPr/>
      </dsp:nvSpPr>
      <dsp:spPr>
        <a:xfrm>
          <a:off x="3991641" y="1095973"/>
          <a:ext cx="2954135" cy="2506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0721"/>
              </a:lnTo>
              <a:lnTo>
                <a:pt x="2954135" y="2250721"/>
              </a:lnTo>
              <a:lnTo>
                <a:pt x="2954135" y="25063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F83C4C-D328-4914-AE8C-ED3C7E7F2000}">
      <dsp:nvSpPr>
        <dsp:cNvPr id="0" name=""/>
        <dsp:cNvSpPr/>
      </dsp:nvSpPr>
      <dsp:spPr>
        <a:xfrm>
          <a:off x="3991641" y="1095973"/>
          <a:ext cx="115016" cy="2506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0721"/>
              </a:lnTo>
              <a:lnTo>
                <a:pt x="115016" y="2250721"/>
              </a:lnTo>
              <a:lnTo>
                <a:pt x="115016" y="25063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3B0DED-C31E-46F2-A817-49FC0D459318}">
      <dsp:nvSpPr>
        <dsp:cNvPr id="0" name=""/>
        <dsp:cNvSpPr/>
      </dsp:nvSpPr>
      <dsp:spPr>
        <a:xfrm>
          <a:off x="1267539" y="1095973"/>
          <a:ext cx="2724102" cy="2506377"/>
        </a:xfrm>
        <a:custGeom>
          <a:avLst/>
          <a:gdLst/>
          <a:ahLst/>
          <a:cxnLst/>
          <a:rect l="0" t="0" r="0" b="0"/>
          <a:pathLst>
            <a:path>
              <a:moveTo>
                <a:pt x="2724102" y="0"/>
              </a:moveTo>
              <a:lnTo>
                <a:pt x="2724102" y="2250721"/>
              </a:lnTo>
              <a:lnTo>
                <a:pt x="0" y="2250721"/>
              </a:lnTo>
              <a:lnTo>
                <a:pt x="0" y="25063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6BD995-EB30-4766-B4B1-80C3AF5B4416}">
      <dsp:nvSpPr>
        <dsp:cNvPr id="0" name=""/>
        <dsp:cNvSpPr/>
      </dsp:nvSpPr>
      <dsp:spPr>
        <a:xfrm>
          <a:off x="2933547" y="304"/>
          <a:ext cx="2116188" cy="1095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54611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Mandatory requirements for reliability parameters of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fa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en-US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ade</a:t>
          </a: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thermal insulation</a:t>
          </a:r>
          <a:endParaRPr lang="uk-UA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3547" y="304"/>
        <a:ext cx="2116188" cy="1095668"/>
      </dsp:txXfrm>
    </dsp:sp>
    <dsp:sp modelId="{FBEF1AF1-29C9-49DD-AFD5-3B480B5FEA5B}">
      <dsp:nvSpPr>
        <dsp:cNvPr id="0" name=""/>
        <dsp:cNvSpPr/>
      </dsp:nvSpPr>
      <dsp:spPr>
        <a:xfrm>
          <a:off x="3126751" y="884596"/>
          <a:ext cx="2364637" cy="3010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DBN B.V.2.6</a:t>
          </a: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-33</a:t>
          </a:r>
          <a:endParaRPr lang="uk-UA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6751" y="884596"/>
        <a:ext cx="2364637" cy="301013"/>
      </dsp:txXfrm>
    </dsp:sp>
    <dsp:sp modelId="{0ED04F94-D898-434A-916F-C50FA55314FF}">
      <dsp:nvSpPr>
        <dsp:cNvPr id="0" name=""/>
        <dsp:cNvSpPr/>
      </dsp:nvSpPr>
      <dsp:spPr>
        <a:xfrm>
          <a:off x="209445" y="3602351"/>
          <a:ext cx="2116188" cy="1095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54611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Procedures of technical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assessment and monitoring </a:t>
          </a:r>
          <a:endParaRPr lang="uk-UA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445" y="3602351"/>
        <a:ext cx="2116188" cy="1095668"/>
      </dsp:txXfrm>
    </dsp:sp>
    <dsp:sp modelId="{3E0371EE-0D09-48DF-9252-E88B0A709F5E}">
      <dsp:nvSpPr>
        <dsp:cNvPr id="0" name=""/>
        <dsp:cNvSpPr/>
      </dsp:nvSpPr>
      <dsp:spPr>
        <a:xfrm>
          <a:off x="512085" y="4429276"/>
          <a:ext cx="1904569" cy="55505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 B.V.2.6</a:t>
          </a:r>
          <a:r>
            <a:rPr lang="en-US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-88</a:t>
          </a:r>
          <a:endParaRPr lang="uk-UA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085" y="4429276"/>
        <a:ext cx="1904569" cy="555051"/>
      </dsp:txXfrm>
    </dsp:sp>
    <dsp:sp modelId="{0CA88DA1-4FBD-4141-98DD-F9A763E53BF7}">
      <dsp:nvSpPr>
        <dsp:cNvPr id="0" name=""/>
        <dsp:cNvSpPr/>
      </dsp:nvSpPr>
      <dsp:spPr>
        <a:xfrm>
          <a:off x="3048564" y="3602351"/>
          <a:ext cx="2116188" cy="1095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154611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Requirements for </a:t>
          </a: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ETICS kits and </a:t>
          </a: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 methods</a:t>
          </a:r>
          <a:endParaRPr lang="uk-UA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8564" y="3602351"/>
        <a:ext cx="2116188" cy="1095668"/>
      </dsp:txXfrm>
    </dsp:sp>
    <dsp:sp modelId="{792102EF-9E08-4B54-AFCB-71EEA41A8F49}">
      <dsp:nvSpPr>
        <dsp:cNvPr id="0" name=""/>
        <dsp:cNvSpPr/>
      </dsp:nvSpPr>
      <dsp:spPr>
        <a:xfrm>
          <a:off x="3471802" y="4290274"/>
          <a:ext cx="1904569" cy="6937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 B.V.2.6-</a:t>
          </a:r>
          <a:r>
            <a:rPr lang="en-US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35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pr</a:t>
          </a: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DSTU-N B ETAG 004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1802" y="4290274"/>
        <a:ext cx="1904569" cy="693748"/>
      </dsp:txXfrm>
    </dsp:sp>
    <dsp:sp modelId="{7A7E81D2-EC27-4775-81BE-CCFD540E25EA}">
      <dsp:nvSpPr>
        <dsp:cNvPr id="0" name=""/>
        <dsp:cNvSpPr/>
      </dsp:nvSpPr>
      <dsp:spPr>
        <a:xfrm>
          <a:off x="5887683" y="3602351"/>
          <a:ext cx="2116188" cy="1095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54611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Requirements for 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suspended façade  kits and 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 methods </a:t>
          </a:r>
          <a:r>
            <a:rPr lang="en-US" sz="1400" strike="sngStrik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uk-UA" sz="1400" strike="sngStrik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7683" y="3602351"/>
        <a:ext cx="2116188" cy="1095668"/>
      </dsp:txXfrm>
    </dsp:sp>
    <dsp:sp modelId="{9F77AA18-5C4E-4954-BF7F-2BFA7E2DAAD7}">
      <dsp:nvSpPr>
        <dsp:cNvPr id="0" name=""/>
        <dsp:cNvSpPr/>
      </dsp:nvSpPr>
      <dsp:spPr>
        <a:xfrm>
          <a:off x="6310921" y="4324949"/>
          <a:ext cx="1904569" cy="624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 B.V.2.6-</a:t>
          </a:r>
          <a:r>
            <a:rPr lang="en-U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35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 B EN 13830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DSTU-N B ETAG 17</a:t>
          </a:r>
          <a:endParaRPr lang="uk-UA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10921" y="4324949"/>
        <a:ext cx="1904569" cy="624399"/>
      </dsp:txXfrm>
    </dsp:sp>
    <dsp:sp modelId="{D1551F81-E7F1-4F7A-BD0C-3A5AD1DF7E0F}">
      <dsp:nvSpPr>
        <dsp:cNvPr id="0" name=""/>
        <dsp:cNvSpPr/>
      </dsp:nvSpPr>
      <dsp:spPr>
        <a:xfrm>
          <a:off x="1629004" y="1696921"/>
          <a:ext cx="2116188" cy="13941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154611" numCol="1" spcCol="1270" anchor="ctr" anchorCtr="0">
          <a:noAutofit/>
        </a:bodyPr>
        <a:lstStyle/>
        <a:p>
          <a:pPr marL="90488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Classification of systems </a:t>
          </a:r>
          <a:r>
            <a:rPr lang="uk-UA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marL="90488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ETICS</a:t>
          </a:r>
          <a:endParaRPr lang="uk-UA" sz="11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90488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Suspended fa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en-US" sz="1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ades</a:t>
          </a:r>
          <a:r>
            <a:rPr 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1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90488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Transparent  facades</a:t>
          </a:r>
        </a:p>
        <a:p>
          <a:pPr marL="90488" lvl="0" indent="-90488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9004" y="1696921"/>
        <a:ext cx="2116188" cy="1394117"/>
      </dsp:txXfrm>
    </dsp:sp>
    <dsp:sp modelId="{2DB556E7-99B8-4917-A22B-C95975F4CADD}">
      <dsp:nvSpPr>
        <dsp:cNvPr id="0" name=""/>
        <dsp:cNvSpPr/>
      </dsp:nvSpPr>
      <dsp:spPr>
        <a:xfrm>
          <a:off x="2052242" y="2698332"/>
          <a:ext cx="1904569" cy="3652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DSTU B.V.2.6-</a:t>
          </a:r>
          <a:r>
            <a:rPr lang="en-US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</a:t>
          </a:r>
          <a:endParaRPr lang="uk-UA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2242" y="2698332"/>
        <a:ext cx="1904569" cy="365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1" tIns="47871" rIns="95741" bIns="47871" numCol="1" anchor="t" anchorCtr="0" compatLnSpc="1">
            <a:prstTxWarp prst="textNoShape">
              <a:avLst/>
            </a:prstTxWarp>
          </a:bodyPr>
          <a:lstStyle>
            <a:lvl1pPr defTabSz="957985" eaLnBrk="1" hangingPunct="1">
              <a:defRPr sz="1300"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1" name="Rectangle 2051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1" tIns="47871" rIns="95741" bIns="47871" numCol="1" anchor="t" anchorCtr="0" compatLnSpc="1">
            <a:prstTxWarp prst="textNoShape">
              <a:avLst/>
            </a:prstTxWarp>
          </a:bodyPr>
          <a:lstStyle>
            <a:lvl1pPr algn="r" defTabSz="957985" eaLnBrk="1" hangingPunct="1">
              <a:defRPr sz="1300">
                <a:latin typeface="Verdana" pitchFamily="34" charset="0"/>
              </a:defRPr>
            </a:lvl1pPr>
          </a:lstStyle>
          <a:p>
            <a:pPr>
              <a:defRPr/>
            </a:pPr>
            <a:fld id="{EF153E79-A92C-4CB9-8077-B03324142253}" type="datetimeFigureOut">
              <a:rPr lang="ru-RU"/>
              <a:pPr>
                <a:defRPr/>
              </a:pPr>
              <a:t>31.10.2019</a:t>
            </a:fld>
            <a:endParaRPr lang="ru-RU"/>
          </a:p>
        </p:txBody>
      </p:sp>
      <p:sp>
        <p:nvSpPr>
          <p:cNvPr id="27652" name="Rectangle 2052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1" tIns="47871" rIns="95741" bIns="47871" numCol="1" anchor="b" anchorCtr="0" compatLnSpc="1">
            <a:prstTxWarp prst="textNoShape">
              <a:avLst/>
            </a:prstTxWarp>
          </a:bodyPr>
          <a:lstStyle>
            <a:lvl1pPr defTabSz="957985" eaLnBrk="1" hangingPunct="1">
              <a:defRPr sz="1300"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3" name="Rectangle 2053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1" tIns="47871" rIns="95741" bIns="47871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>
                <a:latin typeface="Verdana" pitchFamily="34" charset="0"/>
              </a:defRPr>
            </a:lvl1pPr>
          </a:lstStyle>
          <a:p>
            <a:pPr>
              <a:defRPr/>
            </a:pPr>
            <a:fld id="{7F24ABAC-C7AC-4AB6-9DC2-6A24D6253862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817254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0459" tIns="45229" rIns="90459" bIns="45229" rtlCol="0"/>
          <a:lstStyle>
            <a:lvl1pPr algn="l" eaLnBrk="1" hangingPunct="1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90459" tIns="45229" rIns="90459" bIns="45229" rtlCol="0"/>
          <a:lstStyle>
            <a:lvl1pPr algn="r" eaLnBrk="1" hangingPunct="1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8E8DDAEC-0FDC-4D09-B486-A3501A136C20}" type="datetimeFigureOut">
              <a:rPr lang="uk-UA"/>
              <a:pPr>
                <a:defRPr/>
              </a:pPr>
              <a:t>31.10.2019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9" tIns="45229" rIns="90459" bIns="45229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8813"/>
          </a:xfrm>
          <a:prstGeom prst="rect">
            <a:avLst/>
          </a:prstGeom>
        </p:spPr>
        <p:txBody>
          <a:bodyPr vert="horz" lIns="90459" tIns="45229" rIns="90459" bIns="45229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4813" cy="495300"/>
          </a:xfrm>
          <a:prstGeom prst="rect">
            <a:avLst/>
          </a:prstGeom>
        </p:spPr>
        <p:txBody>
          <a:bodyPr vert="horz" lIns="90459" tIns="45229" rIns="90459" bIns="45229" rtlCol="0" anchor="b"/>
          <a:lstStyle>
            <a:lvl1pPr algn="l" eaLnBrk="1" hangingPunct="1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275" y="9429750"/>
            <a:ext cx="2944813" cy="495300"/>
          </a:xfrm>
          <a:prstGeom prst="rect">
            <a:avLst/>
          </a:prstGeom>
        </p:spPr>
        <p:txBody>
          <a:bodyPr vert="horz" wrap="square" lIns="90459" tIns="45229" rIns="90459" bIns="4522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EB5E5BA3-BD54-4FDC-B9F1-BFD240350F76}" type="slidenum">
              <a:rPr lang="uk-UA" altLang="uk-UA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xmlns="" val="3779195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altLang="uk-U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47460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3534592-4E3D-42F4-9434-973159916CD4}" type="slidenum">
              <a:rPr lang="uk-UA" altLang="uk-UA" sz="1200" smtClean="0">
                <a:latin typeface="Arial" charset="0"/>
              </a:rPr>
              <a:pPr/>
              <a:t>28</a:t>
            </a:fld>
            <a:endParaRPr lang="uk-UA" altLang="uk-UA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67E1E-4801-4D0A-88AC-E99077AC6638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2888416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C1DA0-9CB6-4E7D-912D-1694CA6A3783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246804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02E5-4ED7-4602-AFEC-A46F86D5D76D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1713278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EA8BF-99C7-4A43-8997-58629065DAB5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1531809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35163"/>
            <a:ext cx="4038600" cy="2117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4205288"/>
            <a:ext cx="4038600" cy="2119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A757-EE6E-4C96-8B55-4D7941CAA6F1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954867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F7FC-7D6D-4A67-BA58-6672A9EB4969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2850557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4BB27-6AEF-4BD6-9636-94BB0058111A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4134373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856F7-4638-4EE7-9CFB-14A7B7E12225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2254790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5CC6D-92B6-4916-98F6-7444E76CEC46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2990384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936AF-205A-47E0-AF0C-2F27A26E9E4B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2140594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184D4-790F-46E7-8233-7BBA0539ECAE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3841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5E841-2461-4F40-8D1B-22FA28090685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2732524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A46E6-2398-4901-B35E-6AC5227BE02B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1975088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50112-CAD4-4A96-ABAA-07C1D79C31BE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844405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9CCE9-202C-46B9-9942-21D1E01C3A0E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103187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727BD-D45C-4B33-827F-665BB61B7085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1381690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03DDC-D682-41B6-A1F9-3864EDED942D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748961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DFEF6-999D-4391-AE92-3D6D9FB608F4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273121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35163"/>
            <a:ext cx="4038600" cy="2117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4205288"/>
            <a:ext cx="4038600" cy="2119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09049-043D-4E45-8DD7-085ED51FBDD6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1973834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09A00-EB68-45D1-8E76-4B6D9262E123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3488407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ru-RU" altLang="en-US" noProof="0" smtClean="0"/>
              <a:t>Образец заголовка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ru-RU" altLang="en-US" noProof="0" smtClean="0"/>
              <a:t>Образец подзаголовка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33BF2-8BF1-45C3-B53A-C6231800F712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7444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C458C6-C25A-4F3C-98E2-8820D89ECAB6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535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097BD-DC73-4DF9-AC85-6B3E775AA105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466926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2D4AAB-4CFA-4E84-A355-E350808E4222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532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4A93C9-5CA6-480C-89C6-62E44CF2FF1D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9623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BD0058-9FDF-41DF-9247-D9745DE0213A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003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1F4CB-FC4D-4169-A0AE-320A39318D1E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88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A2FD66-A75D-463B-B270-340C63C31824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967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6469BF-2635-472F-89EE-68BF7AA8B77B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828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2D1C80-7D1B-4B38-87C9-0744552B7CA2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792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D4C6E9-0D4E-4E8C-90D7-DFA7A3A245FC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382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7E6118-9617-49B8-8C6A-DAB2FCF0A8B6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8912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77B88C-8C9C-4A3A-8386-BF488D3037D6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424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6371F-0D89-4BB5-B7CF-86BC6E50975D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250858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A4F7DD-729E-4975-B03C-586CBA5B810D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1384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AC570-1712-4ED9-A97C-A6AB3CF9DED7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55845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CF56B-2618-4724-A324-24ECFC5F5C51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79957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224F-0706-474A-A354-BC423FD3D499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221963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EEC99-5229-49F0-954F-50332BA0CB61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391847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8B317-08D8-4540-861A-037102372A47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xmlns="" val="355936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21A15BB3-2B70-4319-9400-4B0919059498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Verdana" pitchFamily="34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Verdana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00256" r:id="rId1"/>
    <p:sldLayoutId id="2147500257" r:id="rId2"/>
    <p:sldLayoutId id="2147500258" r:id="rId3"/>
    <p:sldLayoutId id="2147500259" r:id="rId4"/>
    <p:sldLayoutId id="2147500260" r:id="rId5"/>
    <p:sldLayoutId id="2147500261" r:id="rId6"/>
    <p:sldLayoutId id="2147500262" r:id="rId7"/>
    <p:sldLayoutId id="2147500263" r:id="rId8"/>
    <p:sldLayoutId id="2147500295" r:id="rId9"/>
    <p:sldLayoutId id="2147500264" r:id="rId10"/>
    <p:sldLayoutId id="2147500265" r:id="rId11"/>
    <p:sldLayoutId id="2147500266" r:id="rId12"/>
    <p:sldLayoutId id="214750026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536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1536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fld id="{2B5EFD79-AFB4-45D6-9656-DF8E2465AC86}" type="slidenum">
              <a:rPr lang="ru-RU" altLang="uk-UA"/>
              <a:pPr>
                <a:defRPr/>
              </a:pPr>
              <a:t>‹№›</a:t>
            </a:fld>
            <a:endParaRPr lang="ru-RU" altLang="uk-UA"/>
          </a:p>
        </p:txBody>
      </p:sp>
      <p:grpSp>
        <p:nvGrpSpPr>
          <p:cNvPr id="15369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00283" r:id="rId1"/>
    <p:sldLayoutId id="2147500284" r:id="rId2"/>
    <p:sldLayoutId id="2147500285" r:id="rId3"/>
    <p:sldLayoutId id="2147500286" r:id="rId4"/>
    <p:sldLayoutId id="2147500287" r:id="rId5"/>
    <p:sldLayoutId id="2147500288" r:id="rId6"/>
    <p:sldLayoutId id="2147500289" r:id="rId7"/>
    <p:sldLayoutId id="2147500290" r:id="rId8"/>
    <p:sldLayoutId id="2147500390" r:id="rId9"/>
    <p:sldLayoutId id="2147500291" r:id="rId10"/>
    <p:sldLayoutId id="2147500292" r:id="rId11"/>
    <p:sldLayoutId id="2147500293" r:id="rId12"/>
    <p:sldLayoutId id="2147500294" r:id="rId13"/>
    <p:sldLayoutId id="214750039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19221A-3C70-424F-BCA7-57B43DC7E8A9}" type="slidenum">
              <a:rPr kumimoji="0" lang="ru-R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ru-R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0135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393" r:id="rId1"/>
    <p:sldLayoutId id="2147500394" r:id="rId2"/>
    <p:sldLayoutId id="2147500395" r:id="rId3"/>
    <p:sldLayoutId id="2147500396" r:id="rId4"/>
    <p:sldLayoutId id="2147500397" r:id="rId5"/>
    <p:sldLayoutId id="2147500398" r:id="rId6"/>
    <p:sldLayoutId id="2147500399" r:id="rId7"/>
    <p:sldLayoutId id="2147500400" r:id="rId8"/>
    <p:sldLayoutId id="2147500401" r:id="rId9"/>
    <p:sldLayoutId id="2147500402" r:id="rId10"/>
    <p:sldLayoutId id="2147500403" r:id="rId11"/>
    <p:sldLayoutId id="2147500404" r:id="rId12"/>
    <p:sldLayoutId id="214750040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package" Target="../embeddings/_________Microsoft_Office_Word1.docx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11" Type="http://schemas.openxmlformats.org/officeDocument/2006/relationships/image" Target="../media/image18.wmf"/><Relationship Id="rId5" Type="http://schemas.openxmlformats.org/officeDocument/2006/relationships/image" Target="../media/image12.wmf"/><Relationship Id="rId10" Type="http://schemas.openxmlformats.org/officeDocument/2006/relationships/image" Target="../media/image17.wmf"/><Relationship Id="rId4" Type="http://schemas.openxmlformats.org/officeDocument/2006/relationships/image" Target="../media/image11.wmf"/><Relationship Id="rId9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Рисунок 3" descr="shutterstock_41565700.jpg"/>
          <p:cNvPicPr>
            <a:picLocks noChangeAspect="1"/>
          </p:cNvPicPr>
          <p:nvPr/>
        </p:nvPicPr>
        <p:blipFill>
          <a:blip r:embed="rId3" cstate="print">
            <a:lum bright="6000" contras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77913"/>
            <a:ext cx="9144000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50825" y="1285875"/>
            <a:ext cx="8642350" cy="4739759"/>
          </a:xfrm>
          <a:prstGeom prst="rect">
            <a:avLst/>
          </a:prstGeom>
          <a:solidFill>
            <a:srgbClr val="D3F2F5">
              <a:alpha val="72156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marL="92075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5108575" algn="l"/>
              </a:tabLst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5108575" algn="l"/>
              </a:tabLst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tabLst>
                <a:tab pos="5108575" algn="l"/>
              </a:tabLst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tabLst>
                <a:tab pos="5108575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5108575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5108575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5108575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5108575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5108575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hlink"/>
              </a:buClr>
              <a:buSzPct val="70000"/>
              <a:buFontTx/>
              <a:buNone/>
              <a:defRPr/>
            </a:pPr>
            <a:r>
              <a:rPr lang="en-US" altLang="uk-UA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THE STATE RESEARCH INSTITUTE OF BUILDING CONSTRUCTIONS </a:t>
            </a:r>
          </a:p>
          <a:p>
            <a:pPr algn="ctr">
              <a:spcBef>
                <a:spcPct val="0"/>
              </a:spcBef>
              <a:buClr>
                <a:schemeClr val="hlink"/>
              </a:buClr>
              <a:buSzPct val="70000"/>
              <a:buFontTx/>
              <a:buNone/>
              <a:defRPr/>
            </a:pPr>
            <a:r>
              <a:rPr lang="en-US" altLang="uk-UA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altLang="uk-UA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uk-UA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IISK, www.niisk.com)</a:t>
            </a:r>
            <a:endParaRPr lang="uk-UA" altLang="uk-UA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>
                <a:schemeClr val="hlink"/>
              </a:buClr>
              <a:buSzPct val="70000"/>
              <a:buFontTx/>
              <a:buNone/>
              <a:defRPr/>
            </a:pPr>
            <a:endParaRPr lang="uk-UA" altLang="uk-UA" sz="1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>
                <a:schemeClr val="hlink"/>
              </a:buClr>
              <a:buSzPct val="70000"/>
              <a:buFont typeface="Wingdings 2" pitchFamily="18" charset="2"/>
              <a:buNone/>
              <a:defRPr/>
            </a:pPr>
            <a:r>
              <a:rPr lang="en-US" alt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Experimental evaluation of ETICS reliability factors</a:t>
            </a:r>
          </a:p>
          <a:p>
            <a:pPr algn="ctr">
              <a:spcBef>
                <a:spcPct val="0"/>
              </a:spcBef>
              <a:buClr>
                <a:schemeClr val="hlink"/>
              </a:buClr>
              <a:buSzPct val="70000"/>
              <a:buFont typeface="Wingdings 2" pitchFamily="18" charset="2"/>
              <a:buNone/>
              <a:defRPr/>
            </a:pPr>
            <a:endParaRPr lang="uk-UA" altLang="uk-UA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>
                <a:schemeClr val="hlink"/>
              </a:buClr>
              <a:buSzPct val="70000"/>
              <a:buFont typeface="Wingdings 2" pitchFamily="18" charset="2"/>
              <a:buNone/>
              <a:defRPr/>
            </a:pPr>
            <a:r>
              <a:rPr lang="en-US" alt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GENNADIY </a:t>
            </a:r>
            <a:r>
              <a:rPr lang="en-US" alt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FARENYUK,</a:t>
            </a:r>
          </a:p>
          <a:p>
            <a:pPr algn="ctr">
              <a:spcBef>
                <a:spcPct val="0"/>
              </a:spcBef>
              <a:buClr>
                <a:schemeClr val="hlink"/>
              </a:buClr>
              <a:buSzPct val="70000"/>
              <a:buFont typeface="Wingdings 2" pitchFamily="18" charset="2"/>
              <a:buNone/>
              <a:defRPr/>
            </a:pPr>
            <a:r>
              <a:rPr lang="en-US" alt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Director, Doctor </a:t>
            </a:r>
            <a:r>
              <a:rPr lang="en-US" alt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Technical </a:t>
            </a:r>
            <a:r>
              <a:rPr lang="en-US" alt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Sciences, Prof.</a:t>
            </a:r>
            <a:endParaRPr lang="uk-UA" altLang="uk-UA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>
                <a:schemeClr val="hlink"/>
              </a:buClr>
              <a:buSzPct val="70000"/>
              <a:buFont typeface="Wingdings 2" pitchFamily="18" charset="2"/>
              <a:buNone/>
              <a:defRPr/>
            </a:pPr>
            <a:endParaRPr lang="uk-UA" alt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>
                <a:schemeClr val="hlink"/>
              </a:buClr>
              <a:buSzPct val="70000"/>
              <a:buNone/>
              <a:defRPr/>
            </a:pPr>
            <a:r>
              <a:rPr lang="en-US" altLang="uk-UA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UEAtc</a:t>
            </a:r>
            <a:r>
              <a:rPr lang="en-US" alt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Workshop ETICS  </a:t>
            </a:r>
            <a:endParaRPr lang="en-US" altLang="uk-UA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>
                <a:schemeClr val="hlink"/>
              </a:buClr>
              <a:buSzPct val="70000"/>
              <a:buFont typeface="Wingdings 2" pitchFamily="18" charset="2"/>
              <a:buNone/>
              <a:defRPr/>
            </a:pPr>
            <a:endParaRPr lang="en-US" alt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>
                <a:schemeClr val="hlink"/>
              </a:buClr>
              <a:buSzPct val="70000"/>
              <a:buFont typeface="Wingdings 2" pitchFamily="18" charset="2"/>
              <a:buNone/>
              <a:defRPr/>
            </a:pPr>
            <a:r>
              <a:rPr lang="en-US" alt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Liverpool– 31.10.2019</a:t>
            </a:r>
            <a:endParaRPr lang="en-US" alt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>
                <a:schemeClr val="hlink"/>
              </a:buClr>
              <a:buSzPct val="70000"/>
              <a:buFont typeface="Wingdings 2" pitchFamily="18" charset="2"/>
              <a:buNone/>
              <a:defRPr/>
            </a:pPr>
            <a:endParaRPr lang="ru-RU" altLang="uk-UA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>
                <a:schemeClr val="hlink"/>
              </a:buClr>
              <a:buSzPct val="70000"/>
              <a:buFontTx/>
              <a:buNone/>
              <a:defRPr/>
            </a:pPr>
            <a:endParaRPr lang="uk-UA" altLang="uk-UA" sz="2000" dirty="0" smtClean="0">
              <a:solidFill>
                <a:srgbClr val="1519B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5716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288" y="-51470"/>
            <a:ext cx="417671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Прямоугольник 5"/>
          <p:cNvSpPr>
            <a:spLocks noChangeArrowheads="1"/>
          </p:cNvSpPr>
          <p:nvPr/>
        </p:nvSpPr>
        <p:spPr bwMode="auto">
          <a:xfrm>
            <a:off x="0" y="1028700"/>
            <a:ext cx="9144000" cy="47625"/>
          </a:xfrm>
          <a:prstGeom prst="rect">
            <a:avLst/>
          </a:prstGeom>
          <a:solidFill>
            <a:srgbClr val="2E517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uk-UA" sz="120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15718" name="Прямоугольник 1"/>
          <p:cNvSpPr>
            <a:spLocks noChangeArrowheads="1"/>
          </p:cNvSpPr>
          <p:nvPr/>
        </p:nvSpPr>
        <p:spPr bwMode="auto">
          <a:xfrm>
            <a:off x="971550" y="-11113"/>
            <a:ext cx="4427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Ministry of </a:t>
            </a:r>
            <a:r>
              <a:rPr lang="en-US" altLang="uk-UA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Community and </a:t>
            </a:r>
            <a:r>
              <a:rPr lang="en-US" altLang="uk-UA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uk-UA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erritorial </a:t>
            </a:r>
            <a:r>
              <a:rPr lang="en-US" altLang="uk-UA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uk-UA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evelopment </a:t>
            </a:r>
            <a:endParaRPr lang="uk-UA" altLang="uk-UA" sz="2400" dirty="0">
              <a:latin typeface="Times New Roman" pitchFamily="18" charset="0"/>
            </a:endParaRPr>
          </a:p>
        </p:txBody>
      </p:sp>
      <p:pic>
        <p:nvPicPr>
          <p:cNvPr id="11571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5588"/>
            <a:ext cx="2895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899592" cy="80281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47775"/>
          </a:xfrm>
        </p:spPr>
        <p:txBody>
          <a:bodyPr/>
          <a:lstStyle/>
          <a:p>
            <a:pPr>
              <a:defRPr/>
            </a:pPr>
            <a:r>
              <a:rPr lang="en-US" sz="2000" b="1" dirty="0" smtClean="0">
                <a:cs typeface="Times New Roman" panose="02020603050405020304" pitchFamily="18" charset="0"/>
              </a:rPr>
              <a:t>          Basic </a:t>
            </a:r>
            <a:r>
              <a:rPr lang="en-US" sz="2000" b="1" dirty="0">
                <a:cs typeface="Times New Roman" panose="02020603050405020304" pitchFamily="18" charset="0"/>
              </a:rPr>
              <a:t>physical and mechanical parameters of </a:t>
            </a:r>
            <a:r>
              <a:rPr lang="en-US" sz="2000" b="1" dirty="0" smtClean="0">
                <a:cs typeface="Times New Roman" panose="02020603050405020304" pitchFamily="18" charset="0"/>
              </a:rPr>
              <a:t>composite </a:t>
            </a:r>
            <a:r>
              <a:rPr lang="en-US" sz="2000" b="1" dirty="0">
                <a:cs typeface="Times New Roman" panose="02020603050405020304" pitchFamily="18" charset="0"/>
              </a:rPr>
              <a:t>systems in accordance </a:t>
            </a:r>
            <a:r>
              <a:rPr lang="en-US" sz="2000" b="1" dirty="0" smtClean="0">
                <a:cs typeface="Times New Roman" panose="02020603050405020304" pitchFamily="18" charset="0"/>
              </a:rPr>
              <a:t>with DSTU B V.2.6.-34:20</a:t>
            </a:r>
            <a:r>
              <a:rPr lang="uk-UA" sz="2000" b="1" dirty="0" smtClean="0">
                <a:cs typeface="Times New Roman" panose="02020603050405020304" pitchFamily="18" charset="0"/>
              </a:rPr>
              <a:t>08 </a:t>
            </a:r>
            <a:r>
              <a:rPr lang="en-US" sz="2000" b="1" dirty="0">
                <a:cs typeface="Times New Roman" panose="02020603050405020304" pitchFamily="18" charset="0"/>
              </a:rPr>
              <a:t>“Constructions of </a:t>
            </a:r>
            <a:r>
              <a:rPr lang="en-US" sz="2000" b="1" dirty="0" smtClean="0">
                <a:cs typeface="Times New Roman" panose="02020603050405020304" pitchFamily="18" charset="0"/>
              </a:rPr>
              <a:t>external  </a:t>
            </a:r>
            <a:r>
              <a:rPr lang="en-US" sz="2000" b="1" dirty="0">
                <a:cs typeface="Times New Roman" panose="02020603050405020304" pitchFamily="18" charset="0"/>
              </a:rPr>
              <a:t>walls with facade heat-insulation. Classification and general technical </a:t>
            </a:r>
            <a:r>
              <a:rPr lang="en-US" sz="2000" b="1" dirty="0" smtClean="0">
                <a:cs typeface="Times New Roman" panose="02020603050405020304" pitchFamily="18" charset="0"/>
              </a:rPr>
              <a:t>requirements” </a:t>
            </a:r>
            <a:r>
              <a:rPr lang="uk-UA" sz="2000" dirty="0">
                <a:cs typeface="Times New Roman" panose="02020603050405020304" pitchFamily="18" charset="0"/>
              </a:rPr>
              <a:t/>
            </a:r>
            <a:br>
              <a:rPr lang="uk-UA" sz="2000" dirty="0">
                <a:cs typeface="Times New Roman" panose="02020603050405020304" pitchFamily="18" charset="0"/>
              </a:rPr>
            </a:br>
            <a:endParaRPr lang="uk-UA" sz="2000" dirty="0">
              <a:cs typeface="Times New Roman" panose="02020603050405020304" pitchFamily="18" charset="0"/>
            </a:endParaRPr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5281875"/>
              </p:ext>
            </p:extLst>
          </p:nvPr>
        </p:nvGraphicFramePr>
        <p:xfrm>
          <a:off x="282575" y="1433513"/>
          <a:ext cx="8578849" cy="56871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22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13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25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6042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11010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1031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 parameters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Classes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Indication of regulatory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 or regulatory document 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name of the parameter in the relevant  regulatory act or regulatory document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normative act or normative document 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093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uk-UA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uk-UA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1867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Reduced resistance of heat transfer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DBN</a:t>
                      </a: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.2.6-31:2006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reduced resistance of the heat transfer of the composite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 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should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 not less than the minimum permissible heat transfer resistance in accordance with 2.1 DBN В.2.6-31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36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DBN</a:t>
                      </a: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.1.2-11-2008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Reduced resistance of heat transfer 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36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004:201Х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5.1.6.1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Resistance of heat transfer </a:t>
                      </a: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36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017:2013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6.6.1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Resistance of heat transfer </a:t>
                      </a: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093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Adhesion of  thermal 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insulation layer and protective-finishing layer </a:t>
                      </a: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  B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.2.6-36:2008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Adhesion of  base and protective-finishing layer of  board insulation 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062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 B ETAG 004:201</a:t>
                      </a:r>
                      <a:r>
                        <a:rPr lang="uk-UA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6.1.4.1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Adhesion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84124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DSTU-N B ETAG 017:2013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5.4.2.1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Adhesion of  finishing and  isolation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product</a:t>
                      </a: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899592" cy="802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9982202"/>
              </p:ext>
            </p:extLst>
          </p:nvPr>
        </p:nvGraphicFramePr>
        <p:xfrm>
          <a:off x="323850" y="115888"/>
          <a:ext cx="8569325" cy="6765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40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21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11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629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331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3319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 insulation layer</a:t>
                      </a:r>
                      <a:r>
                        <a:rPr lang="uk-UA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uk-UA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8416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period of efficient</a:t>
                      </a:r>
                      <a:r>
                        <a:rPr lang="en-US" sz="1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service</a:t>
                      </a:r>
                      <a:r>
                        <a:rPr lang="uk-UA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uk-UA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.2.6-35:2008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period of efficient service of thermal</a:t>
                      </a:r>
                      <a:r>
                        <a:rPr lang="en-US" sz="11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insulation layer </a:t>
                      </a:r>
                      <a:endParaRPr lang="uk-UA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 B ETAG 004:201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life </a:t>
                      </a:r>
                      <a:r>
                        <a:rPr lang="uk-UA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561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DSTU-N B ETAG 017:2013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À.4.2 </a:t>
                      </a: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life </a:t>
                      </a:r>
                      <a:r>
                        <a:rPr lang="uk-UA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products</a:t>
                      </a:r>
                      <a:r>
                        <a:rPr lang="uk-UA" sz="11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127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conductivity</a:t>
                      </a:r>
                      <a:r>
                        <a:rPr lang="uk-UA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uk-UA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DBN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.1.2-11-2008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conductivity in the calculation conditions 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 B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13830:2014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 transfer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018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</a:t>
                      </a:r>
                      <a:r>
                        <a:rPr lang="uk-UA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uk-UA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DBN V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.1.2-11-2008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 B ETAG 004:201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C.2.1 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 measurement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0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DSTU-N B ETAG 017:2013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С.3.2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561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axial tensile strength</a:t>
                      </a:r>
                      <a:r>
                        <a:rPr lang="uk-UA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uk-UA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DBN V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.1.2-11-2008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Stretching tensile strength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0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 B ETAG 004:201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Tensile strength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063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DSTU-N B ETAG 017:2013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С.3.3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Tensile test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01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compressive strength at 10</a:t>
                      </a:r>
                      <a:r>
                        <a:rPr lang="en-US" sz="1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per cent of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linear deformation</a:t>
                      </a:r>
                      <a:r>
                        <a:rPr lang="uk-UA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uk-UA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DBN V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.1.2-11-2008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compressive strength at 10 per cent of  linear deformation;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0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Thickness </a:t>
                      </a:r>
                      <a:r>
                        <a:rPr lang="uk-UA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 B ETAG 004:201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C.2.2.2 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Thickness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85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Thickness of the air layer</a:t>
                      </a:r>
                      <a:endParaRPr lang="uk-UA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  B V.2.6-36:2008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Thickness of the air layer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771221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Effort to pull out anchor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the bearing wall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 B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.2.6-35:2008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Effort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pull out anchor for attachment of façade heat insulation structures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0127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  B V.2.6-36:2008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Effort to pull out anchor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60191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 B ETAG 004:201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Adhesion of  base coat and heat insulation material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57841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1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017:2013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5.4.2.2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Tensile test of anchoring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532" marR="17532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47000989"/>
              </p:ext>
            </p:extLst>
          </p:nvPr>
        </p:nvGraphicFramePr>
        <p:xfrm>
          <a:off x="179388" y="26988"/>
          <a:ext cx="8569326" cy="7553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4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21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11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629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331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331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41287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Permissible lowering of the heat transfer resistance of the system after the reliability test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insulation of st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ructure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 B 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.2.6-35:2008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Lowering of the heat transfer resistance of the system after the reliability test of  thermal insulation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7225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.2.6-88:2009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 determination 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estimated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of heat transfer resistance of 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composite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  (in  case if  regulatory requirements are not provided)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064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004:201Х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Minimum value of heat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transfer resistance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64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017:2013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Minimum value of heat transfer resistance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0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Permissible deviations from the design position  (of façade,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finishing boards, air  layer , mounting elements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uk-UA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.2.6-35:2008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Deviation from the design position of 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facade and its elements in the plane of the wall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096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 anchors  to attach  the 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thermal insulation  frame to the bearing wall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.2.6-35:2008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 anchors  to attach the thermal insulation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per 1 m</a:t>
                      </a:r>
                      <a:r>
                        <a:rPr lang="uk-UA" sz="12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064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004:201Х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 mounting elements in the thermal insulation  panel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064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017:2013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Minimum value of mechanical mounting elements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0643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Resistance of the finishing layer to the influence of climate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.2.6-36:2008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Resistance of system to the climate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84128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004:201Х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5.1.4.3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load resistance of  mechanically anchored composite system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311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017:2013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6.4.1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 load resistance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49" marR="17749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5652345"/>
              </p:ext>
            </p:extLst>
          </p:nvPr>
        </p:nvGraphicFramePr>
        <p:xfrm>
          <a:off x="179388" y="115888"/>
          <a:ext cx="8964613" cy="69404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04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6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36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51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1775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91775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10318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Impact resistance of finishing layer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.2.6-36:2008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Impact resistance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063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004:201Х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5.1.3.3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Impact resistance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031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017:2013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Impact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resistance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Impact safety of finishing layer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13830:2014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Impact strength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0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 of 1 m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facade insulation in the state of operational humidity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.2.6-36:2008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 of 1 m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 composite system without  leveling coat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0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Coefficient of vapor permeability of thermal insulation and air protection layers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.2.6-35:2008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Coefficient of vapor permeability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0636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Vapor permeability resistance  of the finishing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layer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.2.6-36:2008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Vapor permeability resistance  of the finishing layer</a:t>
                      </a:r>
                    </a:p>
                  </a:txBody>
                  <a:tcPr marL="18382" marR="18382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7222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004:201Х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5.1.3.4	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Vapor permeability 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Vapor permeability resistance 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5.2.3.2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Vapor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permeability resistance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6.1.3.4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Vapor permeability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resistance of water vapor diffusion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309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017:2013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5.3.3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Vapor permeability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resistance of water vapor diffusion)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6.3.3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Vapor permeability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0318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Requirements for anti-corrosion protection of 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mounting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elements of facade heat insulation frame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.2.6-35:2008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84127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004:201Х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materials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should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have natural resistance or be protected from corrosion or mold effects.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84127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017:2013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materials must have natural resistance or be protected from corrosion or mold effects.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82" marR="18382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39006716"/>
              </p:ext>
            </p:extLst>
          </p:nvPr>
        </p:nvGraphicFramePr>
        <p:xfrm>
          <a:off x="246063" y="-6350"/>
          <a:ext cx="8856662" cy="6855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522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7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12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02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17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9466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9466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35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Requirements for material, geometric size of anchors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anchoring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depth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.2.6-35:2008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308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permeability resistance of   thermal insulation and air insulation layer(s)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.2.6-35:2008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permeability resistance of   thermal insulation layer(s)</a:t>
                      </a: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69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13830:2014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permeability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9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Requirements for 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grades of  metal  for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frame fasteners, clamp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irons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etc., and the thickness of the profiles of the fastening frame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.2.6-35:2008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9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Permissible length of mounting elements of risers and crossbars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.2.6-35:2008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 of mounting elements of risers and crossbars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70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Flammability groups of thermal insulation materials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DBN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.2.6-33:2008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Flammability group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insulation materials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nonflammable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flammable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flammable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53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Flammability groups of finishing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materials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DBN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.2.6-33:2008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Flammability group of finishing materials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(nonflammable, flammable 1, flammable 2)</a:t>
                      </a: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92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Spread of flame of  facade heat insulation structure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DBN V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.2.6-33:2008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6.8.3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Façade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pread of flame of the system  is estimated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according to the results of field fire tests</a:t>
                      </a:r>
                      <a:r>
                        <a:rPr lang="uk-UA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769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  <a:r>
                        <a:rPr lang="en-US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resistance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 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13830:2014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resistance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538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004:201Х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5.1.3.2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resistance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413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ETAG 017:2013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6.3.1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resistance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353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Deformability of the frame under wind loads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DSTU B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13830:2014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 load resistance 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539" marR="19539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30141" name="Rectangle 1"/>
          <p:cNvSpPr>
            <a:spLocks noChangeArrowheads="1"/>
          </p:cNvSpPr>
          <p:nvPr/>
        </p:nvSpPr>
        <p:spPr bwMode="auto">
          <a:xfrm>
            <a:off x="246063" y="260350"/>
            <a:ext cx="920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uk-UA" sz="2800" dirty="0" smtClean="0">
                <a:cs typeface="Times New Roman" pitchFamily="18" charset="0"/>
              </a:rPr>
              <a:t>Requirements for energy performance and reliability </a:t>
            </a:r>
            <a:r>
              <a:rPr lang="uk-UA" altLang="uk-UA" sz="2800" dirty="0" smtClean="0">
                <a:cs typeface="Times New Roman" pitchFamily="18" charset="0"/>
              </a:rPr>
              <a:t> </a:t>
            </a:r>
            <a:endParaRPr lang="ru-RU" altLang="uk-UA" sz="2800" dirty="0" smtClean="0">
              <a:cs typeface="Times New Roman" pitchFamily="18" charset="0"/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ru-RU" sz="2400" dirty="0" smtClean="0"/>
              <a:t>A prerequisite for energy efficiency is the condition of thermal reliability, as a house cannot be energy-efficient if its thermal envelope is not reliable by </a:t>
            </a:r>
            <a:r>
              <a:rPr lang="en-US" altLang="ru-RU" sz="2400" dirty="0" err="1" smtClean="0"/>
              <a:t>thermotechnical</a:t>
            </a:r>
            <a:r>
              <a:rPr lang="en-US" altLang="ru-RU" sz="2400" dirty="0" smtClean="0"/>
              <a:t> indicators. Changing the structural principles of the thermal envelope, i.e. the transition from single-layer brick or concrete walls to multilayer walls with the façade heat insulation  requires a fundamental change in the methodology for assessing the operational suitability </a:t>
            </a:r>
            <a:r>
              <a:rPr lang="en-US" altLang="ru-RU" sz="2400" dirty="0"/>
              <a:t>of modern envelope structures </a:t>
            </a:r>
            <a:endParaRPr lang="en-US" altLang="ru-RU" sz="2400" dirty="0" smtClean="0"/>
          </a:p>
          <a:p>
            <a:pPr algn="just" eaLnBrk="1" hangingPunct="1"/>
            <a:endParaRPr lang="ru-RU" altLang="uk-UA" sz="22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99592" cy="802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644" y="53652"/>
            <a:ext cx="8230254" cy="498343"/>
          </a:xfrm>
        </p:spPr>
        <p:txBody>
          <a:bodyPr/>
          <a:lstStyle/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failures of façade system with plaster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13"/>
          <p:cNvGrpSpPr/>
          <p:nvPr/>
        </p:nvGrpSpPr>
        <p:grpSpPr>
          <a:xfrm>
            <a:off x="1187624" y="692696"/>
            <a:ext cx="5719445" cy="5544616"/>
            <a:chOff x="0" y="0"/>
            <a:chExt cx="5719969" cy="4588538"/>
          </a:xfrm>
        </p:grpSpPr>
        <p:sp>
          <p:nvSpPr>
            <p:cNvPr id="31" name="Прямоугольник 11"/>
            <p:cNvSpPr>
              <a:spLocks noChangeArrowheads="1"/>
            </p:cNvSpPr>
            <p:nvPr/>
          </p:nvSpPr>
          <p:spPr bwMode="auto">
            <a:xfrm>
              <a:off x="1717481" y="0"/>
              <a:ext cx="2857500" cy="342900"/>
            </a:xfrm>
            <a:prstGeom prst="rect">
              <a:avLst/>
            </a:prstGeom>
            <a:gradFill rotWithShape="1">
              <a:gsLst>
                <a:gs pos="0">
                  <a:srgbClr val="33CCCC">
                    <a:gamma/>
                    <a:shade val="46275"/>
                    <a:invGamma/>
                    <a:alpha val="50000"/>
                  </a:srgbClr>
                </a:gs>
                <a:gs pos="50000">
                  <a:srgbClr val="33CCCC">
                    <a:alpha val="50000"/>
                  </a:srgbClr>
                </a:gs>
                <a:gs pos="100000">
                  <a:srgbClr val="33CCCC">
                    <a:gamma/>
                    <a:shade val="46275"/>
                    <a:invGamma/>
                    <a:alpha val="50000"/>
                  </a:srgbClr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uk-UA" sz="1200" b="1">
                  <a:solidFill>
                    <a:srgbClr val="000000"/>
                  </a:solidFill>
                  <a:effectLst/>
                  <a:latin typeface="MS Serif"/>
                  <a:ea typeface="Times New Roman" panose="02020603050405020304" pitchFamily="18" charset="0"/>
                  <a:cs typeface="Times New Roman" panose="02020603050405020304" pitchFamily="18" charset="0"/>
                </a:rPr>
                <a:t>Failure of </a:t>
              </a:r>
              <a:r>
                <a:rPr lang="en-US" sz="12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ETICS</a:t>
              </a:r>
              <a:endParaRPr lang="uk-UA" sz="1400">
                <a:effectLst/>
                <a:latin typeface="MS Serif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Прямоугольник 9"/>
            <p:cNvSpPr>
              <a:spLocks noChangeArrowheads="1"/>
            </p:cNvSpPr>
            <p:nvPr/>
          </p:nvSpPr>
          <p:spPr bwMode="auto">
            <a:xfrm>
              <a:off x="461175" y="453225"/>
              <a:ext cx="2171700" cy="457200"/>
            </a:xfrm>
            <a:prstGeom prst="rect">
              <a:avLst/>
            </a:prstGeom>
            <a:gradFill rotWithShape="1">
              <a:gsLst>
                <a:gs pos="0">
                  <a:srgbClr val="99CCFF">
                    <a:gamma/>
                    <a:shade val="46275"/>
                    <a:invGamma/>
                    <a:alpha val="50000"/>
                  </a:srgbClr>
                </a:gs>
                <a:gs pos="50000">
                  <a:srgbClr val="99CCFF">
                    <a:alpha val="50000"/>
                  </a:srgbClr>
                </a:gs>
                <a:gs pos="100000">
                  <a:srgbClr val="99CCFF">
                    <a:gamma/>
                    <a:shade val="46275"/>
                    <a:invGamma/>
                    <a:alpha val="50000"/>
                  </a:srgbClr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>
                <a:spcAft>
                  <a:spcPts val="0"/>
                </a:spcAft>
              </a:pPr>
              <a:r>
                <a:rPr lang="uk-UA" sz="1200" b="1" dirty="0" err="1">
                  <a:solidFill>
                    <a:srgbClr val="000000"/>
                  </a:solidFill>
                  <a:effectLst/>
                  <a:latin typeface="MS Serif"/>
                  <a:ea typeface="Times New Roman" panose="02020603050405020304" pitchFamily="18" charset="0"/>
                  <a:cs typeface="Times New Roman" panose="02020603050405020304" pitchFamily="18" charset="0"/>
                </a:rPr>
                <a:t>Failure</a:t>
              </a:r>
              <a:r>
                <a:rPr lang="uk-UA" sz="1200" b="1" dirty="0">
                  <a:solidFill>
                    <a:srgbClr val="000000"/>
                  </a:solidFill>
                  <a:effectLst/>
                  <a:latin typeface="MS Serif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200" b="1" dirty="0" err="1">
                  <a:solidFill>
                    <a:srgbClr val="000000"/>
                  </a:solidFill>
                  <a:effectLst/>
                  <a:latin typeface="MS Serif"/>
                  <a:ea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uk-UA" sz="1200" b="1" dirty="0">
                  <a:solidFill>
                    <a:srgbClr val="000000"/>
                  </a:solidFill>
                  <a:effectLst/>
                  <a:latin typeface="MS Serif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uk-UA" sz="1200" b="1" dirty="0" err="1">
                  <a:solidFill>
                    <a:srgbClr val="000000"/>
                  </a:solidFill>
                  <a:effectLst/>
                  <a:latin typeface="MS Serif"/>
                  <a:ea typeface="Times New Roman" panose="02020603050405020304" pitchFamily="18" charset="0"/>
                  <a:cs typeface="Times New Roman" panose="02020603050405020304" pitchFamily="18" charset="0"/>
                </a:rPr>
                <a:t>waterproof</a:t>
              </a:r>
              <a:r>
                <a:rPr lang="uk-UA" sz="1200" b="1" dirty="0">
                  <a:solidFill>
                    <a:srgbClr val="000000"/>
                  </a:solidFill>
                  <a:effectLst/>
                  <a:latin typeface="MS Serif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200" b="1" dirty="0" err="1">
                  <a:solidFill>
                    <a:srgbClr val="000000"/>
                  </a:solidFill>
                  <a:effectLst/>
                  <a:latin typeface="MS Serif"/>
                  <a:ea typeface="Times New Roman" panose="02020603050405020304" pitchFamily="18" charset="0"/>
                  <a:cs typeface="Times New Roman" panose="02020603050405020304" pitchFamily="18" charset="0"/>
                </a:rPr>
                <a:t>level</a:t>
              </a:r>
              <a:r>
                <a:rPr lang="uk-UA" sz="1200" b="1" dirty="0">
                  <a:solidFill>
                    <a:srgbClr val="000000"/>
                  </a:solidFill>
                  <a:effectLst/>
                  <a:latin typeface="MS Serif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uk-UA" sz="1400" dirty="0">
                <a:effectLst/>
                <a:latin typeface="MS Serif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Прямоугольник 8"/>
            <p:cNvSpPr>
              <a:spLocks noChangeArrowheads="1"/>
            </p:cNvSpPr>
            <p:nvPr/>
          </p:nvSpPr>
          <p:spPr bwMode="auto">
            <a:xfrm>
              <a:off x="3776869" y="453225"/>
              <a:ext cx="1943100" cy="457200"/>
            </a:xfrm>
            <a:prstGeom prst="rect">
              <a:avLst/>
            </a:prstGeom>
            <a:gradFill rotWithShape="1">
              <a:gsLst>
                <a:gs pos="0">
                  <a:srgbClr val="99CCFF">
                    <a:gamma/>
                    <a:shade val="46275"/>
                    <a:invGamma/>
                    <a:alpha val="50000"/>
                  </a:srgbClr>
                </a:gs>
                <a:gs pos="50000">
                  <a:srgbClr val="99CCFF">
                    <a:alpha val="50000"/>
                  </a:srgbClr>
                </a:gs>
                <a:gs pos="100000">
                  <a:srgbClr val="99CCFF">
                    <a:gamma/>
                    <a:shade val="46275"/>
                    <a:invGamma/>
                    <a:alpha val="50000"/>
                  </a:srgbClr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>
                <a:spcAft>
                  <a:spcPts val="0"/>
                </a:spcAft>
              </a:pPr>
              <a:r>
                <a:rPr lang="uk-UA" sz="1200" b="1">
                  <a:solidFill>
                    <a:srgbClr val="000000"/>
                  </a:solidFill>
                  <a:effectLst/>
                  <a:latin typeface="MS Serif"/>
                  <a:ea typeface="Times New Roman" panose="02020603050405020304" pitchFamily="18" charset="0"/>
                  <a:cs typeface="Times New Roman" panose="02020603050405020304" pitchFamily="18" charset="0"/>
                </a:rPr>
                <a:t>Breaking of  heat insulation layer</a:t>
              </a:r>
              <a:endParaRPr lang="uk-UA" sz="1400">
                <a:effectLst/>
                <a:latin typeface="MS Serif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Прямоугольник 6"/>
            <p:cNvSpPr>
              <a:spLocks noChangeArrowheads="1"/>
            </p:cNvSpPr>
            <p:nvPr/>
          </p:nvSpPr>
          <p:spPr bwMode="auto">
            <a:xfrm>
              <a:off x="2401294" y="1025719"/>
              <a:ext cx="1714500" cy="457200"/>
            </a:xfrm>
            <a:prstGeom prst="rect">
              <a:avLst/>
            </a:prstGeom>
            <a:gradFill rotWithShape="1">
              <a:gsLst>
                <a:gs pos="0">
                  <a:srgbClr val="99CCFF">
                    <a:gamma/>
                    <a:shade val="46275"/>
                    <a:invGamma/>
                    <a:alpha val="50000"/>
                  </a:srgbClr>
                </a:gs>
                <a:gs pos="50000">
                  <a:srgbClr val="99CCFF">
                    <a:alpha val="50000"/>
                  </a:srgbClr>
                </a:gs>
                <a:gs pos="100000">
                  <a:srgbClr val="99CCFF">
                    <a:gamma/>
                    <a:shade val="46275"/>
                    <a:invGamma/>
                    <a:alpha val="50000"/>
                  </a:srgbClr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>
                <a:spcAft>
                  <a:spcPts val="0"/>
                </a:spcAft>
              </a:pPr>
              <a:r>
                <a:rPr lang="uk-UA" sz="1200" b="1">
                  <a:solidFill>
                    <a:srgbClr val="000000"/>
                  </a:solidFill>
                  <a:effectLst/>
                  <a:latin typeface="MS Serif"/>
                  <a:ea typeface="Times New Roman" panose="02020603050405020304" pitchFamily="18" charset="0"/>
                  <a:cs typeface="Times New Roman" panose="02020603050405020304" pitchFamily="18" charset="0"/>
                </a:rPr>
                <a:t>Failure of anchoring structures</a:t>
              </a:r>
              <a:endParaRPr lang="uk-UA" sz="1400">
                <a:effectLst/>
                <a:latin typeface="MS Serif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Прямая соединительная линия 10"/>
            <p:cNvCxnSpPr>
              <a:cxnSpLocks noChangeShapeType="1"/>
            </p:cNvCxnSpPr>
            <p:nvPr/>
          </p:nvCxnSpPr>
          <p:spPr bwMode="auto">
            <a:xfrm>
              <a:off x="3204375" y="341906"/>
              <a:ext cx="0" cy="685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" name="Прямая соединительная линия 7"/>
            <p:cNvCxnSpPr>
              <a:cxnSpLocks noChangeShapeType="1"/>
            </p:cNvCxnSpPr>
            <p:nvPr/>
          </p:nvCxnSpPr>
          <p:spPr bwMode="auto">
            <a:xfrm flipH="1">
              <a:off x="2631881" y="683812"/>
              <a:ext cx="11430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Прямая соединительная линия 1"/>
            <p:cNvCxnSpPr>
              <a:cxnSpLocks noChangeShapeType="1"/>
            </p:cNvCxnSpPr>
            <p:nvPr/>
          </p:nvCxnSpPr>
          <p:spPr bwMode="auto">
            <a:xfrm flipH="1">
              <a:off x="0" y="4587903"/>
              <a:ext cx="457200" cy="63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" name="Прямая соединительная линия 4"/>
            <p:cNvCxnSpPr>
              <a:cxnSpLocks noChangeShapeType="1"/>
            </p:cNvCxnSpPr>
            <p:nvPr/>
          </p:nvCxnSpPr>
          <p:spPr bwMode="auto">
            <a:xfrm flipH="1">
              <a:off x="0" y="2719346"/>
              <a:ext cx="457200" cy="63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9" name="Прямая соединительная линия 3"/>
            <p:cNvCxnSpPr>
              <a:cxnSpLocks noChangeShapeType="1"/>
            </p:cNvCxnSpPr>
            <p:nvPr/>
          </p:nvCxnSpPr>
          <p:spPr bwMode="auto">
            <a:xfrm flipH="1">
              <a:off x="0" y="3649649"/>
              <a:ext cx="457200" cy="63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" name="Прямая соединительная линия 2"/>
            <p:cNvCxnSpPr>
              <a:cxnSpLocks noChangeShapeType="1"/>
            </p:cNvCxnSpPr>
            <p:nvPr/>
          </p:nvCxnSpPr>
          <p:spPr bwMode="auto">
            <a:xfrm flipH="1">
              <a:off x="0" y="4190338"/>
              <a:ext cx="457200" cy="63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1" name="Прямая соединительная линия 5"/>
            <p:cNvCxnSpPr>
              <a:cxnSpLocks noChangeShapeType="1"/>
            </p:cNvCxnSpPr>
            <p:nvPr/>
          </p:nvCxnSpPr>
          <p:spPr bwMode="auto">
            <a:xfrm>
              <a:off x="0" y="111319"/>
              <a:ext cx="0" cy="4476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" name="Прямая соединительная линия 12"/>
            <p:cNvCxnSpPr>
              <a:cxnSpLocks noChangeShapeType="1"/>
            </p:cNvCxnSpPr>
            <p:nvPr/>
          </p:nvCxnSpPr>
          <p:spPr bwMode="auto">
            <a:xfrm flipH="1">
              <a:off x="0" y="111319"/>
              <a:ext cx="17145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aphicFrame>
        <p:nvGraphicFramePr>
          <p:cNvPr id="52" name="Об'єкт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81883967"/>
              </p:ext>
            </p:extLst>
          </p:nvPr>
        </p:nvGraphicFramePr>
        <p:xfrm>
          <a:off x="723900" y="2536743"/>
          <a:ext cx="8388973" cy="6714015"/>
        </p:xfrm>
        <a:graphic>
          <a:graphicData uri="http://schemas.openxmlformats.org/presentationml/2006/ole">
            <p:oleObj spid="_x0000_s143410" name="Документ" r:id="rId3" imgW="5935535" imgH="3832313" progId="Word.Document.12">
              <p:embed/>
            </p:oleObj>
          </a:graphicData>
        </a:graphic>
      </p:graphicFrame>
      <p:pic>
        <p:nvPicPr>
          <p:cNvPr id="14336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53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27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2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57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61" name="Picture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312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4"/>
          <p:cNvSpPr txBox="1">
            <a:spLocks/>
          </p:cNvSpPr>
          <p:nvPr/>
        </p:nvSpPr>
        <p:spPr bwMode="auto">
          <a:xfrm>
            <a:off x="539750" y="292100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tx2"/>
                </a:solidFill>
                <a:latin typeface="+mj-lt"/>
              </a:rPr>
              <a:t>Examples of the failures of facade insulation structures with </a:t>
            </a:r>
            <a:r>
              <a:rPr lang="en-US" altLang="en-US" sz="3200" dirty="0" smtClean="0">
                <a:solidFill>
                  <a:schemeClr val="tx2"/>
                </a:solidFill>
                <a:latin typeface="+mj-lt"/>
              </a:rPr>
              <a:t>rendering</a:t>
            </a:r>
            <a:endParaRPr lang="uk-UA" altLang="uk-UA" sz="3200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sp>
        <p:nvSpPr>
          <p:cNvPr id="1372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37221" name="Picture 9" descr="P50106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763" y="4652963"/>
            <a:ext cx="28575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Picture 10" descr="P50106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527175"/>
            <a:ext cx="268605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9750" y="1527175"/>
            <a:ext cx="20764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4" name="Picture 12" descr="IMG_124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605338"/>
            <a:ext cx="455771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" y="1527175"/>
            <a:ext cx="3600450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99592" cy="802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8229600" cy="923925"/>
          </a:xfrm>
        </p:spPr>
        <p:txBody>
          <a:bodyPr/>
          <a:lstStyle/>
          <a:p>
            <a:pPr algn="ctr" eaLnBrk="1" hangingPunct="1"/>
            <a:r>
              <a:rPr lang="en-US" altLang="ru-RU" sz="2000" b="1" dirty="0" smtClean="0"/>
              <a:t>DSTU</a:t>
            </a:r>
            <a:r>
              <a:rPr lang="uk-UA" altLang="ru-RU" sz="2000" b="1" dirty="0" smtClean="0"/>
              <a:t>-</a:t>
            </a:r>
            <a:r>
              <a:rPr lang="en-US" altLang="ru-RU" sz="2000" b="1" dirty="0" smtClean="0"/>
              <a:t>N</a:t>
            </a:r>
            <a:r>
              <a:rPr lang="uk-UA" altLang="ru-RU" sz="2000" b="1" dirty="0" smtClean="0"/>
              <a:t> </a:t>
            </a:r>
            <a:r>
              <a:rPr lang="en-US" altLang="ru-RU" sz="2000" b="1" dirty="0" smtClean="0"/>
              <a:t>B</a:t>
            </a:r>
            <a:r>
              <a:rPr lang="uk-UA" altLang="ru-RU" sz="2000" b="1" dirty="0" smtClean="0"/>
              <a:t> </a:t>
            </a:r>
            <a:r>
              <a:rPr lang="en-US" altLang="ru-RU" sz="2000" b="1" dirty="0" smtClean="0"/>
              <a:t>V</a:t>
            </a:r>
            <a:r>
              <a:rPr lang="uk-UA" altLang="ru-RU" sz="2000" b="1" dirty="0" smtClean="0"/>
              <a:t>.2.6 – 88:2009 </a:t>
            </a:r>
            <a:r>
              <a:rPr lang="en-US" altLang="en-US" sz="2000" b="1" dirty="0" smtClean="0"/>
              <a:t>“ CONSTRUCTIONS OF EXTERIOR WALLS WITH FACADE HEAT-INSULATION. GUIDANCE ON APPROBATION, TECHNICAL SUPERVISION AND MONITORING”</a:t>
            </a:r>
            <a:endParaRPr lang="uk-UA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4294967295"/>
          </p:nvPr>
        </p:nvSpPr>
        <p:spPr>
          <a:xfrm>
            <a:off x="0" y="1628775"/>
            <a:ext cx="4402138" cy="473233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en-US" sz="2000" dirty="0"/>
              <a:t>In the process of monitoring the following works are executed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А.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Surveys of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–  </a:t>
            </a:r>
            <a:r>
              <a:rPr lang="en-US" sz="2000" dirty="0"/>
              <a:t> </a:t>
            </a:r>
            <a:r>
              <a:rPr lang="en-US" sz="2000" dirty="0" smtClean="0"/>
              <a:t>appearance of finishing layer;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000" dirty="0" smtClean="0"/>
              <a:t> flatness of facade heat - insulation </a:t>
            </a:r>
            <a:r>
              <a:rPr lang="en-US" sz="2000" dirty="0"/>
              <a:t>external </a:t>
            </a:r>
            <a:r>
              <a:rPr lang="en-US" sz="2000" dirty="0" smtClean="0"/>
              <a:t>surface;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000" dirty="0" smtClean="0"/>
              <a:t> </a:t>
            </a:r>
            <a:r>
              <a:rPr lang="en-US" sz="2000" dirty="0"/>
              <a:t>integrity of facade </a:t>
            </a:r>
            <a:r>
              <a:rPr lang="en-US" sz="2000" dirty="0" smtClean="0"/>
              <a:t>heat insulation </a:t>
            </a:r>
            <a:r>
              <a:rPr lang="en-US" sz="2000" dirty="0"/>
              <a:t>fit to </a:t>
            </a:r>
            <a:r>
              <a:rPr lang="en-US" sz="2000" dirty="0" smtClean="0"/>
              <a:t>the </a:t>
            </a:r>
            <a:r>
              <a:rPr lang="en-US" sz="2000" dirty="0"/>
              <a:t>load-bearing </a:t>
            </a:r>
            <a:r>
              <a:rPr lang="en-US" sz="2000" dirty="0" smtClean="0"/>
              <a:t>part of wall </a:t>
            </a:r>
            <a:r>
              <a:rPr lang="en-US" sz="2000" dirty="0"/>
              <a:t>and </a:t>
            </a:r>
            <a:r>
              <a:rPr lang="en-US" sz="2000" dirty="0" smtClean="0"/>
              <a:t> </a:t>
            </a:r>
            <a:r>
              <a:rPr lang="en-US" sz="2000" dirty="0"/>
              <a:t>load-bearing </a:t>
            </a:r>
            <a:r>
              <a:rPr lang="en-US" sz="2000" dirty="0" smtClean="0"/>
              <a:t>components of building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Б. </a:t>
            </a:r>
            <a:r>
              <a:rPr lang="en-US" sz="2000" dirty="0"/>
              <a:t>Experimental determination of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dirty="0"/>
              <a:t>moisture content in the thermal insulation layer (layers)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dirty="0"/>
              <a:t>the actual </a:t>
            </a:r>
            <a:r>
              <a:rPr lang="en-US" sz="2000" dirty="0" smtClean="0"/>
              <a:t>level of </a:t>
            </a:r>
            <a:r>
              <a:rPr lang="en-US" sz="2000" dirty="0"/>
              <a:t>thermal </a:t>
            </a:r>
            <a:r>
              <a:rPr lang="en-US" sz="2000" dirty="0" smtClean="0"/>
              <a:t>resistance of  </a:t>
            </a:r>
            <a:r>
              <a:rPr lang="en-US" sz="2000" dirty="0"/>
              <a:t>insulated </a:t>
            </a:r>
            <a:r>
              <a:rPr lang="en-US" sz="2000" dirty="0" smtClean="0"/>
              <a:t>external </a:t>
            </a:r>
            <a:r>
              <a:rPr lang="en-US" sz="2000" dirty="0"/>
              <a:t>wall </a:t>
            </a:r>
            <a:r>
              <a:rPr lang="en-US" sz="2000" dirty="0" smtClean="0"/>
              <a:t>(in case of </a:t>
            </a:r>
            <a:r>
              <a:rPr lang="en-US" sz="2000" dirty="0"/>
              <a:t>failure to comply with </a:t>
            </a:r>
            <a:r>
              <a:rPr lang="en-US" sz="2000" dirty="0" smtClean="0"/>
              <a:t>normative requirements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8244" name="Picture 12" descr="IMG_17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614988" y="1773238"/>
            <a:ext cx="3529012" cy="2325687"/>
          </a:xfrm>
          <a:noFill/>
        </p:spPr>
      </p:pic>
      <p:pic>
        <p:nvPicPr>
          <p:cNvPr id="138245" name="Picture 11" descr="2012-04-18-2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508500"/>
            <a:ext cx="35274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99592" cy="802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5B5DA87-767C-47F3-981A-335FC228C6DB}" type="slidenum">
              <a:rPr lang="ru-RU" altLang="uk-UA" sz="1200" smtClean="0">
                <a:solidFill>
                  <a:srgbClr val="045C75"/>
                </a:solidFill>
                <a:latin typeface="Verdana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ru-RU" altLang="uk-UA" sz="1200" smtClean="0">
              <a:solidFill>
                <a:srgbClr val="045C75"/>
              </a:solidFill>
              <a:latin typeface="Verdana" pitchFamily="34" charset="0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212850"/>
          </a:xfrm>
        </p:spPr>
        <p:txBody>
          <a:bodyPr/>
          <a:lstStyle/>
          <a:p>
            <a:pPr algn="ctr"/>
            <a:r>
              <a:rPr lang="en-US" altLang="uk-UA" sz="2400" dirty="0" smtClean="0"/>
              <a:t>Reliability criterion </a:t>
            </a:r>
            <a:r>
              <a:rPr lang="en-US" altLang="uk-UA" sz="2400" dirty="0"/>
              <a:t>of </a:t>
            </a:r>
            <a:r>
              <a:rPr lang="en-US" altLang="uk-UA" sz="2400" dirty="0" smtClean="0"/>
              <a:t>system </a:t>
            </a:r>
            <a:r>
              <a:rPr lang="en-US" altLang="uk-UA" sz="2400" dirty="0"/>
              <a:t>(heat insulation </a:t>
            </a:r>
            <a:r>
              <a:rPr lang="en-US" altLang="uk-UA" sz="2400" dirty="0" smtClean="0"/>
              <a:t>envelope </a:t>
            </a:r>
            <a:r>
              <a:rPr lang="en-US" altLang="uk-UA" sz="2400" dirty="0"/>
              <a:t>of the building, </a:t>
            </a:r>
            <a:r>
              <a:rPr lang="en-US" altLang="uk-UA" sz="2400" dirty="0" smtClean="0"/>
              <a:t>enclosing </a:t>
            </a:r>
            <a:r>
              <a:rPr lang="en-US" altLang="uk-UA" sz="2400" dirty="0"/>
              <a:t>structure)</a:t>
            </a:r>
            <a:r>
              <a:rPr lang="ru-RU" altLang="uk-UA" sz="2400" dirty="0" smtClean="0"/>
              <a:t> </a:t>
            </a: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altLang="uk-UA" sz="2400" dirty="0" smtClean="0"/>
              <a:t> </a:t>
            </a:r>
            <a:r>
              <a:rPr lang="en-US" altLang="uk-UA" sz="2000" dirty="0">
                <a:latin typeface="Times New Roman" pitchFamily="18" charset="0"/>
                <a:cs typeface="Times New Roman" pitchFamily="18" charset="0"/>
              </a:rPr>
              <a:t>The physical essence of the criterion is to determine the effectiveness of </a:t>
            </a:r>
            <a:r>
              <a:rPr lang="en-US" alt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uk-UA" sz="2000" dirty="0">
                <a:latin typeface="Times New Roman" pitchFamily="18" charset="0"/>
                <a:cs typeface="Times New Roman" pitchFamily="18" charset="0"/>
              </a:rPr>
              <a:t>enclosing structure during </a:t>
            </a:r>
            <a:r>
              <a:rPr lang="en-US" altLang="uk-UA" sz="2000" dirty="0" smtClean="0">
                <a:latin typeface="Times New Roman" pitchFamily="18" charset="0"/>
                <a:cs typeface="Times New Roman" pitchFamily="18" charset="0"/>
              </a:rPr>
              <a:t>the target service life </a:t>
            </a:r>
            <a:r>
              <a:rPr lang="en-US" altLang="uk-UA" sz="2000" dirty="0">
                <a:latin typeface="Times New Roman" pitchFamily="18" charset="0"/>
                <a:cs typeface="Times New Roman" pitchFamily="18" charset="0"/>
              </a:rPr>
              <a:t>with possible changes in the state of the elements of the structure under the influence of various (climatic, mounting, operational, etc.) factors.</a:t>
            </a:r>
            <a:endParaRPr lang="ru-RU" altLang="uk-UA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269" name="Rectangle 6"/>
          <p:cNvSpPr>
            <a:spLocks noChangeArrowheads="1"/>
          </p:cNvSpPr>
          <p:nvPr/>
        </p:nvSpPr>
        <p:spPr bwMode="auto">
          <a:xfrm>
            <a:off x="3757613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uk-UA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139270" name="Object 7"/>
          <p:cNvGraphicFramePr>
            <a:graphicFrameLocks noGrp="1" noChangeAspect="1"/>
          </p:cNvGraphicFramePr>
          <p:nvPr>
            <p:ph type="chart" sz="half" idx="1"/>
          </p:nvPr>
        </p:nvGraphicFramePr>
        <p:xfrm>
          <a:off x="685800" y="3487738"/>
          <a:ext cx="3810000" cy="1101725"/>
        </p:xfrm>
        <a:graphic>
          <a:graphicData uri="http://schemas.openxmlformats.org/presentationml/2006/ole">
            <p:oleObj spid="_x0000_s139326" r:id="rId3" imgW="1625600" imgH="469900" progId="">
              <p:embed/>
            </p:oleObj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99592" cy="802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3400"/>
            <a:ext cx="7543800" cy="1295400"/>
          </a:xfrm>
        </p:spPr>
        <p:txBody>
          <a:bodyPr/>
          <a:lstStyle/>
          <a:p>
            <a:pPr>
              <a:defRPr/>
            </a:pPr>
            <a:r>
              <a:rPr lang="en-US" altLang="ru-RU" sz="3600" dirty="0" smtClean="0"/>
              <a:t>     Dynamics </a:t>
            </a:r>
            <a:r>
              <a:rPr lang="en-US" altLang="ru-RU" sz="3600" dirty="0"/>
              <a:t>of the Ukrainian TIM market, </a:t>
            </a:r>
            <a:r>
              <a:rPr lang="en-US" altLang="ru-RU" sz="3600" dirty="0" smtClean="0"/>
              <a:t>thousand </a:t>
            </a:r>
            <a:r>
              <a:rPr lang="en-US" altLang="ru-RU" sz="3600" dirty="0"/>
              <a:t>m3</a:t>
            </a:r>
            <a:endParaRPr lang="uk-UA" sz="3600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611560" y="1628800"/>
          <a:ext cx="7848872" cy="5179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3604" name="Місце для номера слайда 3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340963-E311-4CD4-A465-EFE431603931}" type="slidenum">
              <a:rPr lang="ru-RU" altLang="uk-UA" sz="1200" smtClean="0">
                <a:solidFill>
                  <a:srgbClr val="7F7F7F"/>
                </a:solidFill>
              </a:rPr>
              <a:pPr/>
              <a:t>2</a:t>
            </a:fld>
            <a:endParaRPr lang="ru-RU" altLang="uk-UA" sz="1200" smtClean="0">
              <a:solidFill>
                <a:srgbClr val="7F7F7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899592" cy="80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028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229600" cy="1143000"/>
          </a:xfrm>
        </p:spPr>
        <p:txBody>
          <a:bodyPr/>
          <a:lstStyle/>
          <a:p>
            <a:pPr algn="ctr"/>
            <a:r>
              <a:rPr lang="en-US" altLang="en-US" sz="2400" dirty="0" smtClean="0"/>
              <a:t>The process of testing of facade heat insulation structures with rendering for resistance to climatic influences</a:t>
            </a:r>
            <a:endParaRPr lang="uk-UA" altLang="ru-RU" sz="2400" dirty="0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4294967295"/>
          </p:nvPr>
        </p:nvGraphicFramePr>
        <p:xfrm>
          <a:off x="5219700" y="1773238"/>
          <a:ext cx="3543300" cy="4470400"/>
        </p:xfrm>
        <a:graphic>
          <a:graphicData uri="http://schemas.openxmlformats.org/drawingml/2006/table">
            <a:tbl>
              <a:tblPr/>
              <a:tblGrid>
                <a:gridCol w="1771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cycles</a:t>
                      </a:r>
                      <a:endParaRPr kumimoji="0" lang="uk-UA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Fragment resistance to the heat transfer</a:t>
                      </a: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uk-UA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∙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endParaRPr kumimoji="0" lang="uk-UA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2,68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,68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35200" name="Picture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73263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99592" cy="802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3319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uk-UA" sz="2400" dirty="0" smtClean="0"/>
              <a:t/>
            </a:r>
            <a:br>
              <a:rPr lang="en-US" altLang="uk-UA" sz="2400" dirty="0" smtClean="0"/>
            </a:br>
            <a:r>
              <a:rPr lang="en-US" altLang="uk-UA" sz="2400" dirty="0" smtClean="0"/>
              <a:t/>
            </a:r>
            <a:br>
              <a:rPr lang="en-US" altLang="uk-UA" sz="2400" dirty="0" smtClean="0"/>
            </a:br>
            <a:r>
              <a:rPr lang="uk-UA" altLang="uk-UA" sz="2400" dirty="0" smtClean="0"/>
              <a:t/>
            </a:r>
            <a:br>
              <a:rPr lang="uk-UA" altLang="uk-UA" sz="2400" dirty="0" smtClean="0"/>
            </a:br>
            <a:r>
              <a:rPr lang="uk-UA" altLang="uk-UA" sz="2400" dirty="0" smtClean="0"/>
              <a:t> </a:t>
            </a:r>
            <a:r>
              <a:rPr lang="en-US" altLang="ru-RU" sz="2400" dirty="0" smtClean="0"/>
              <a:t>Tests of resistance to climatic factors:</a:t>
            </a:r>
            <a:br>
              <a:rPr lang="en-US" altLang="ru-RU" sz="2400" dirty="0" smtClean="0"/>
            </a:br>
            <a:r>
              <a:rPr lang="en-US" altLang="ru-RU" sz="2400" dirty="0" smtClean="0"/>
              <a:t>requirements of </a:t>
            </a:r>
            <a:r>
              <a:rPr lang="en-US" altLang="uk-UA" sz="2400" dirty="0" smtClean="0"/>
              <a:t>DSTU</a:t>
            </a:r>
            <a:r>
              <a:rPr lang="uk-UA" altLang="uk-UA" sz="2400" dirty="0" smtClean="0"/>
              <a:t> </a:t>
            </a:r>
            <a:r>
              <a:rPr lang="en-US" altLang="uk-UA" sz="2400" dirty="0" smtClean="0"/>
              <a:t>B</a:t>
            </a:r>
            <a:r>
              <a:rPr lang="uk-UA" altLang="uk-UA" sz="2400" dirty="0" smtClean="0"/>
              <a:t>.</a:t>
            </a:r>
            <a:r>
              <a:rPr lang="en-US" altLang="uk-UA" sz="2400" dirty="0" smtClean="0"/>
              <a:t>V</a:t>
            </a:r>
            <a:r>
              <a:rPr lang="uk-UA" altLang="uk-UA" sz="2400" dirty="0" smtClean="0"/>
              <a:t>.2.6-3</a:t>
            </a:r>
            <a:r>
              <a:rPr lang="en-US" altLang="uk-UA" sz="2400" dirty="0" smtClean="0"/>
              <a:t>6,</a:t>
            </a:r>
            <a:r>
              <a:rPr lang="uk-UA" altLang="uk-UA" sz="2400" dirty="0" smtClean="0"/>
              <a:t> </a:t>
            </a:r>
            <a:r>
              <a:rPr lang="en-US" altLang="uk-UA" sz="2400" dirty="0" smtClean="0"/>
              <a:t> </a:t>
            </a:r>
            <a:r>
              <a:rPr lang="uk-UA" altLang="uk-UA" sz="2400" dirty="0" smtClean="0"/>
              <a:t>Е</a:t>
            </a:r>
            <a:r>
              <a:rPr lang="en-US" altLang="uk-UA" sz="2400" dirty="0" smtClean="0"/>
              <a:t>TAG 004</a:t>
            </a:r>
            <a:r>
              <a:rPr lang="en-US" altLang="ru-RU" sz="2400" dirty="0" smtClean="0"/>
              <a:t/>
            </a:r>
            <a:br>
              <a:rPr lang="en-US" altLang="ru-RU" sz="2400" dirty="0" smtClean="0"/>
            </a:br>
            <a:r>
              <a:rPr lang="uk-UA" altLang="uk-UA" sz="2400" dirty="0" smtClean="0"/>
              <a:t>                   </a:t>
            </a:r>
          </a:p>
        </p:txBody>
      </p:sp>
      <p:pic>
        <p:nvPicPr>
          <p:cNvPr id="133123" name="Содержимое 3" descr="clip_image0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84213" y="1916113"/>
            <a:ext cx="7929562" cy="39243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99592" cy="80281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Заголовок 1"/>
          <p:cNvSpPr>
            <a:spLocks noGrp="1"/>
          </p:cNvSpPr>
          <p:nvPr>
            <p:ph type="title"/>
          </p:nvPr>
        </p:nvSpPr>
        <p:spPr>
          <a:xfrm>
            <a:off x="971550" y="327025"/>
            <a:ext cx="7886700" cy="1143000"/>
          </a:xfrm>
        </p:spPr>
        <p:txBody>
          <a:bodyPr/>
          <a:lstStyle/>
          <a:p>
            <a:r>
              <a:rPr lang="en-US" altLang="ru-RU" sz="2400" dirty="0" smtClean="0"/>
              <a:t>The process of testing of facade heat insulation structures with rendering</a:t>
            </a:r>
            <a:r>
              <a:rPr lang="en-US" altLang="en-US" sz="2400" dirty="0" smtClean="0"/>
              <a:t> </a:t>
            </a:r>
            <a:r>
              <a:rPr lang="en-US" altLang="ru-RU" sz="2400" dirty="0" smtClean="0"/>
              <a:t>for resistance to climatic influences</a:t>
            </a:r>
            <a:br>
              <a:rPr lang="en-US" altLang="ru-RU" sz="2400" dirty="0" smtClean="0"/>
            </a:br>
            <a:endParaRPr lang="uk-UA" altLang="uk-UA" sz="2400" dirty="0" smtClean="0"/>
          </a:p>
        </p:txBody>
      </p:sp>
      <p:pic>
        <p:nvPicPr>
          <p:cNvPr id="13414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81025" y="1600200"/>
            <a:ext cx="3790950" cy="4525963"/>
          </a:xfrm>
          <a:noFill/>
        </p:spPr>
      </p:pic>
      <p:pic>
        <p:nvPicPr>
          <p:cNvPr id="13414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1571625"/>
            <a:ext cx="4038600" cy="4500563"/>
          </a:xfr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56"/>
            <a:ext cx="899592" cy="80281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87362" y="188913"/>
            <a:ext cx="8549134" cy="1143000"/>
          </a:xfrm>
        </p:spPr>
        <p:txBody>
          <a:bodyPr/>
          <a:lstStyle/>
          <a:p>
            <a:pPr algn="ctr" eaLnBrk="1" hangingPunct="1"/>
            <a:r>
              <a:rPr lang="ru-RU" altLang="en-US" sz="2800" dirty="0" smtClean="0"/>
              <a:t>    </a:t>
            </a:r>
            <a:r>
              <a:rPr lang="en-US" altLang="en-US" sz="2800" dirty="0" smtClean="0"/>
              <a:t>Experimental studies of  </a:t>
            </a:r>
            <a:r>
              <a:rPr lang="en-US" altLang="en-US" sz="2800" dirty="0"/>
              <a:t>air </a:t>
            </a:r>
            <a:r>
              <a:rPr lang="en-US" altLang="en-US" sz="2800" dirty="0" smtClean="0"/>
              <a:t>permeability of ETICS</a:t>
            </a:r>
            <a:br>
              <a:rPr lang="en-US" altLang="en-US" sz="2800" dirty="0" smtClean="0"/>
            </a:br>
            <a:endParaRPr lang="ru-RU" altLang="uk-UA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315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altLang="uk-UA" smtClean="0"/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13" y="1628775"/>
            <a:ext cx="82931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99592" cy="802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BDF60B6-C789-4449-871A-7A18050AF994}" type="slidenum">
              <a:rPr lang="ru-RU" altLang="uk-UA" sz="1200" smtClean="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ru-RU" altLang="uk-UA" sz="1200" smtClean="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142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000" dirty="0" smtClean="0"/>
              <a:t>Investigation  of thermal reliability indicators  for the external walls structures with  facade heat insulation,  finishing of thin-wall elements and ventilated air layer</a:t>
            </a:r>
            <a:br>
              <a:rPr lang="en-US" altLang="en-US" sz="2000" dirty="0" smtClean="0"/>
            </a:br>
            <a:endParaRPr lang="ru-RU" altLang="uk-UA" sz="2000" dirty="0" smtClean="0"/>
          </a:p>
        </p:txBody>
      </p:sp>
      <p:sp>
        <p:nvSpPr>
          <p:cNvPr id="142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2673" y="1628800"/>
            <a:ext cx="4038600" cy="44338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uk-UA" sz="1500" dirty="0" smtClean="0"/>
              <a:t>Structure with an internal (bearing) layer made of </a:t>
            </a:r>
            <a:r>
              <a:rPr lang="en-US" altLang="uk-UA" sz="1500" dirty="0" err="1" smtClean="0"/>
              <a:t>claydite</a:t>
            </a:r>
            <a:r>
              <a:rPr lang="en-US" altLang="uk-UA" sz="1500" dirty="0" smtClean="0"/>
              <a:t> concrete blocks</a:t>
            </a:r>
            <a:endParaRPr lang="uk-UA" altLang="uk-UA" sz="1500" dirty="0" smtClean="0"/>
          </a:p>
          <a:p>
            <a:pPr eaLnBrk="1" hangingPunct="1">
              <a:buFontTx/>
              <a:buNone/>
            </a:pPr>
            <a:endParaRPr lang="uk-UA" altLang="uk-UA" sz="1500" dirty="0" smtClean="0"/>
          </a:p>
          <a:p>
            <a:pPr eaLnBrk="1" hangingPunct="1">
              <a:buFontTx/>
              <a:buNone/>
            </a:pPr>
            <a:endParaRPr lang="ru-RU" altLang="uk-UA" sz="1500" dirty="0" smtClean="0"/>
          </a:p>
        </p:txBody>
      </p:sp>
      <p:sp>
        <p:nvSpPr>
          <p:cNvPr id="14234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16015" y="1334171"/>
            <a:ext cx="4038600" cy="4433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uk-UA" sz="1500" dirty="0" smtClean="0"/>
              <a:t>Structure with an internal (bearing) brick layer made </a:t>
            </a:r>
            <a:r>
              <a:rPr lang="en-US" altLang="uk-UA" sz="1500" dirty="0"/>
              <a:t>of clay blocks</a:t>
            </a:r>
            <a:endParaRPr lang="uk-UA" altLang="uk-UA" sz="1500" dirty="0" smtClean="0"/>
          </a:p>
        </p:txBody>
      </p:sp>
      <p:pic>
        <p:nvPicPr>
          <p:cNvPr id="14234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007" y="2164556"/>
            <a:ext cx="4105275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8897" y="1988841"/>
            <a:ext cx="365283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482"/>
            <a:ext cx="764454" cy="682214"/>
          </a:xfrm>
          <a:prstGeom prst="rect">
            <a:avLst/>
          </a:prstGeom>
        </p:spPr>
      </p:pic>
      <p:pic>
        <p:nvPicPr>
          <p:cNvPr id="11" name="Picture 2" descr="Фото019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3554" y="4653085"/>
            <a:ext cx="3744510" cy="206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of air permeability of  ETICS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systems  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59311" y="1988840"/>
            <a:ext cx="4138077" cy="659352"/>
          </a:xfrm>
        </p:spPr>
        <p:txBody>
          <a:bodyPr/>
          <a:lstStyle/>
          <a:p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Dependency of mass air  permeability  from 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drop in   ETICS with 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mm thick rock wool thermal insulation and base made of  250 mm thick ceramic void blocks</a:t>
            </a:r>
            <a:r>
              <a:rPr lang="uk-UA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5" y="2204864"/>
            <a:ext cx="4041775" cy="654843"/>
          </a:xfrm>
        </p:spPr>
        <p:txBody>
          <a:bodyPr/>
          <a:lstStyle/>
          <a:p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Dependency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air permeability 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drop in   ETICS with 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mm thick rock wool thermal insulation and 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 made of 250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 thick 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loam bricks </a:t>
            </a:r>
            <a:endParaRPr lang="uk-UA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400" dirty="0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2780928"/>
            <a:ext cx="4040188" cy="3845720"/>
          </a:xfrm>
        </p:spPr>
        <p:txBody>
          <a:bodyPr/>
          <a:lstStyle/>
          <a:p>
            <a:pPr marL="0" indent="0">
              <a:buNone/>
            </a:pPr>
            <a:endParaRPr lang="uk-UA" dirty="0" smtClean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8" name="Місце для вмісту 7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932040" y="3079804"/>
            <a:ext cx="4041775" cy="3528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311" y="3075091"/>
            <a:ext cx="4285714" cy="35793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4" y="1856"/>
            <a:ext cx="899592" cy="80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67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9336"/>
            <a:ext cx="8229600" cy="1143000"/>
          </a:xfrm>
        </p:spPr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Investigation of air permeability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 ETICS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investigation results of air permeability of ETICS structural system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mm thick rock wool thermal insulation and base made of  250 mm thick ceramic void blocks</a:t>
            </a:r>
            <a:r>
              <a:rPr lang="uk-UA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4008" y="1844824"/>
            <a:ext cx="4041775" cy="654843"/>
          </a:xfrm>
        </p:spPr>
        <p:txBody>
          <a:bodyPr/>
          <a:lstStyle/>
          <a:p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investigation results of air permeability of ETICS structural system with 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mm thick rock wool thermal insulation and base made of  250 mm thick  loam bricks</a:t>
            </a:r>
            <a:r>
              <a:rPr lang="uk-UA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uk-UA" dirty="0"/>
          </a:p>
        </p:txBody>
      </p:sp>
      <p:graphicFrame>
        <p:nvGraphicFramePr>
          <p:cNvPr id="8" name="Місце для вмісту 7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xmlns="" val="670078376"/>
              </p:ext>
            </p:extLst>
          </p:nvPr>
        </p:nvGraphicFramePr>
        <p:xfrm>
          <a:off x="107503" y="2514599"/>
          <a:ext cx="4389886" cy="399855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47114">
                  <a:extLst>
                    <a:ext uri="{9D8B030D-6E8A-4147-A177-3AD203B41FA5}">
                      <a16:colId xmlns:a16="http://schemas.microsoft.com/office/drawing/2014/main" xmlns="" val="3080534519"/>
                    </a:ext>
                  </a:extLst>
                </a:gridCol>
                <a:gridCol w="411658">
                  <a:extLst>
                    <a:ext uri="{9D8B030D-6E8A-4147-A177-3AD203B41FA5}">
                      <a16:colId xmlns:a16="http://schemas.microsoft.com/office/drawing/2014/main" xmlns="" val="399774537"/>
                    </a:ext>
                  </a:extLst>
                </a:gridCol>
                <a:gridCol w="479864">
                  <a:extLst>
                    <a:ext uri="{9D8B030D-6E8A-4147-A177-3AD203B41FA5}">
                      <a16:colId xmlns:a16="http://schemas.microsoft.com/office/drawing/2014/main" xmlns="" val="4134760012"/>
                    </a:ext>
                  </a:extLst>
                </a:gridCol>
                <a:gridCol w="479864">
                  <a:extLst>
                    <a:ext uri="{9D8B030D-6E8A-4147-A177-3AD203B41FA5}">
                      <a16:colId xmlns:a16="http://schemas.microsoft.com/office/drawing/2014/main" xmlns="" val="2164481856"/>
                    </a:ext>
                  </a:extLst>
                </a:gridCol>
                <a:gridCol w="479864">
                  <a:extLst>
                    <a:ext uri="{9D8B030D-6E8A-4147-A177-3AD203B41FA5}">
                      <a16:colId xmlns:a16="http://schemas.microsoft.com/office/drawing/2014/main" xmlns="" val="3016270422"/>
                    </a:ext>
                  </a:extLst>
                </a:gridCol>
                <a:gridCol w="480348">
                  <a:extLst>
                    <a:ext uri="{9D8B030D-6E8A-4147-A177-3AD203B41FA5}">
                      <a16:colId xmlns:a16="http://schemas.microsoft.com/office/drawing/2014/main" xmlns="" val="1825464565"/>
                    </a:ext>
                  </a:extLst>
                </a:gridCol>
                <a:gridCol w="411174">
                  <a:extLst>
                    <a:ext uri="{9D8B030D-6E8A-4147-A177-3AD203B41FA5}">
                      <a16:colId xmlns:a16="http://schemas.microsoft.com/office/drawing/2014/main" xmlns="" val="221228171"/>
                    </a:ext>
                  </a:extLst>
                </a:gridCol>
              </a:tblGrid>
              <a:tr h="205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Indicator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 filtration mode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0,84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1201871"/>
                  </a:ext>
                </a:extLst>
              </a:tr>
              <a:tr h="57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Pressure  drop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ΔР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15372546"/>
                  </a:ext>
                </a:extLst>
              </a:tr>
              <a:tr h="57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Volume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air permeability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uk-UA" sz="11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/(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hour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uk-UA" sz="11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0,27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0,43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0,63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1,01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1,32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1,91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55894684"/>
                  </a:ext>
                </a:extLst>
              </a:tr>
              <a:tr h="57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Mass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air permeability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/(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hour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uk-UA" sz="11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0,33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0,52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0,76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1,22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2,31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84322489"/>
                  </a:ext>
                </a:extLst>
              </a:tr>
              <a:tr h="572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Relevant height of building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30,56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38,38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39,29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40,85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43,75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45,20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1910573"/>
                  </a:ext>
                </a:extLst>
              </a:tr>
              <a:tr h="7782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Standard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resistance of air permeability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uk-UA" sz="11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·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hour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·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а)/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7347756"/>
                  </a:ext>
                </a:extLst>
              </a:tr>
              <a:tr h="572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 to the standard requirements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082" marR="480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4663670"/>
                  </a:ext>
                </a:extLst>
              </a:tr>
            </a:tbl>
          </a:graphicData>
        </a:graphic>
      </p:graphicFrame>
      <p:graphicFrame>
        <p:nvGraphicFramePr>
          <p:cNvPr id="9" name="Місце для вмісту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xmlns="" val="1742159637"/>
              </p:ext>
            </p:extLst>
          </p:nvPr>
        </p:nvGraphicFramePr>
        <p:xfrm>
          <a:off x="4645025" y="2514600"/>
          <a:ext cx="4391470" cy="41526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47709">
                  <a:extLst>
                    <a:ext uri="{9D8B030D-6E8A-4147-A177-3AD203B41FA5}">
                      <a16:colId xmlns:a16="http://schemas.microsoft.com/office/drawing/2014/main" xmlns="" val="3898072694"/>
                    </a:ext>
                  </a:extLst>
                </a:gridCol>
                <a:gridCol w="411806">
                  <a:extLst>
                    <a:ext uri="{9D8B030D-6E8A-4147-A177-3AD203B41FA5}">
                      <a16:colId xmlns:a16="http://schemas.microsoft.com/office/drawing/2014/main" xmlns="" val="2778979312"/>
                    </a:ext>
                  </a:extLst>
                </a:gridCol>
                <a:gridCol w="480037">
                  <a:extLst>
                    <a:ext uri="{9D8B030D-6E8A-4147-A177-3AD203B41FA5}">
                      <a16:colId xmlns:a16="http://schemas.microsoft.com/office/drawing/2014/main" xmlns="" val="603377738"/>
                    </a:ext>
                  </a:extLst>
                </a:gridCol>
                <a:gridCol w="480037">
                  <a:extLst>
                    <a:ext uri="{9D8B030D-6E8A-4147-A177-3AD203B41FA5}">
                      <a16:colId xmlns:a16="http://schemas.microsoft.com/office/drawing/2014/main" xmlns="" val="2417763986"/>
                    </a:ext>
                  </a:extLst>
                </a:gridCol>
                <a:gridCol w="480037">
                  <a:extLst>
                    <a:ext uri="{9D8B030D-6E8A-4147-A177-3AD203B41FA5}">
                      <a16:colId xmlns:a16="http://schemas.microsoft.com/office/drawing/2014/main" xmlns="" val="3644303406"/>
                    </a:ext>
                  </a:extLst>
                </a:gridCol>
                <a:gridCol w="480522">
                  <a:extLst>
                    <a:ext uri="{9D8B030D-6E8A-4147-A177-3AD203B41FA5}">
                      <a16:colId xmlns:a16="http://schemas.microsoft.com/office/drawing/2014/main" xmlns="" val="1787082112"/>
                    </a:ext>
                  </a:extLst>
                </a:gridCol>
                <a:gridCol w="411322">
                  <a:extLst>
                    <a:ext uri="{9D8B030D-6E8A-4147-A177-3AD203B41FA5}">
                      <a16:colId xmlns:a16="http://schemas.microsoft.com/office/drawing/2014/main" xmlns="" val="3069990546"/>
                    </a:ext>
                  </a:extLst>
                </a:gridCol>
              </a:tblGrid>
              <a:tr h="3504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Indicator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 filtration mode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0,73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0970079"/>
                  </a:ext>
                </a:extLst>
              </a:tr>
              <a:tr h="572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Pressure  drop </a:t>
                      </a:r>
                      <a:endParaRPr lang="uk-UA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ΔР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3564175"/>
                  </a:ext>
                </a:extLst>
              </a:tr>
              <a:tr h="626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Volume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air permeability m</a:t>
                      </a:r>
                      <a:r>
                        <a:rPr lang="uk-UA" sz="11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/(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hour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uk-UA" sz="11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0,63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1,52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2,27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2,85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3,65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76973023"/>
                  </a:ext>
                </a:extLst>
              </a:tr>
              <a:tr h="626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Mass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air permeability</a:t>
                      </a:r>
                      <a:endParaRPr lang="uk-UA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/(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hour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uk-UA" sz="11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0,76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1,33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1,84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2,75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3,45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4,42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42984659"/>
                  </a:ext>
                </a:extLst>
              </a:tr>
              <a:tr h="626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 permeability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resistance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uk-UA" sz="11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·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hour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·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а)/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13,10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15,00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16,28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18,17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20,27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22,61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2001184"/>
                  </a:ext>
                </a:extLst>
              </a:tr>
              <a:tr h="7787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Standard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resistance of air permeability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uk-UA" sz="11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·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hour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·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а)/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75547682"/>
                  </a:ext>
                </a:extLst>
              </a:tr>
              <a:tr h="572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 to the standard requirements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100" marR="48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191587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4" y="1856"/>
            <a:ext cx="899592" cy="80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25" y="-99392"/>
            <a:ext cx="8229600" cy="1143000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Investigation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air permeability   of  ETICS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structural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uk-UA" sz="280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4040188" cy="1101824"/>
          </a:xfrm>
        </p:spPr>
        <p:txBody>
          <a:bodyPr/>
          <a:lstStyle/>
          <a:p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investigation results of air permeability of ETICS structural system 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consisting of  120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 thick rock wool thermal 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insulation, base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of  250 mm thick ceramic void blocks</a:t>
            </a:r>
            <a:r>
              <a:rPr lang="uk-UA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5 mm thick rendering </a:t>
            </a:r>
            <a:endParaRPr lang="uk-UA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4" y="1441413"/>
            <a:ext cx="4041775" cy="654843"/>
          </a:xfrm>
        </p:spPr>
        <p:txBody>
          <a:bodyPr/>
          <a:lstStyle/>
          <a:p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investigation results of air permeability of ETICS structural system 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consisting of  120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 thick rock wool thermal 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insulation, base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of  250 mm thick ceramic void 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blocks and </a:t>
            </a:r>
            <a:r>
              <a:rPr lang="uk-UA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 thick 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rendering</a:t>
            </a:r>
            <a:r>
              <a:rPr lang="uk-UA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Місце для вмісту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xmlns="" val="1604820390"/>
              </p:ext>
            </p:extLst>
          </p:nvPr>
        </p:nvGraphicFramePr>
        <p:xfrm>
          <a:off x="457201" y="2451719"/>
          <a:ext cx="4040185" cy="372784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06691">
                  <a:extLst>
                    <a:ext uri="{9D8B030D-6E8A-4147-A177-3AD203B41FA5}">
                      <a16:colId xmlns:a16="http://schemas.microsoft.com/office/drawing/2014/main" xmlns="" val="1705728332"/>
                    </a:ext>
                  </a:extLst>
                </a:gridCol>
                <a:gridCol w="422249">
                  <a:extLst>
                    <a:ext uri="{9D8B030D-6E8A-4147-A177-3AD203B41FA5}">
                      <a16:colId xmlns:a16="http://schemas.microsoft.com/office/drawing/2014/main" xmlns="" val="2497337016"/>
                    </a:ext>
                  </a:extLst>
                </a:gridCol>
                <a:gridCol w="422249">
                  <a:extLst>
                    <a:ext uri="{9D8B030D-6E8A-4147-A177-3AD203B41FA5}">
                      <a16:colId xmlns:a16="http://schemas.microsoft.com/office/drawing/2014/main" xmlns="" val="1045995889"/>
                    </a:ext>
                  </a:extLst>
                </a:gridCol>
                <a:gridCol w="422249">
                  <a:extLst>
                    <a:ext uri="{9D8B030D-6E8A-4147-A177-3AD203B41FA5}">
                      <a16:colId xmlns:a16="http://schemas.microsoft.com/office/drawing/2014/main" xmlns="" val="1615103151"/>
                    </a:ext>
                  </a:extLst>
                </a:gridCol>
                <a:gridCol w="422249">
                  <a:extLst>
                    <a:ext uri="{9D8B030D-6E8A-4147-A177-3AD203B41FA5}">
                      <a16:colId xmlns:a16="http://schemas.microsoft.com/office/drawing/2014/main" xmlns="" val="3964720209"/>
                    </a:ext>
                  </a:extLst>
                </a:gridCol>
                <a:gridCol w="422249">
                  <a:extLst>
                    <a:ext uri="{9D8B030D-6E8A-4147-A177-3AD203B41FA5}">
                      <a16:colId xmlns:a16="http://schemas.microsoft.com/office/drawing/2014/main" xmlns="" val="3337956666"/>
                    </a:ext>
                  </a:extLst>
                </a:gridCol>
                <a:gridCol w="422249">
                  <a:extLst>
                    <a:ext uri="{9D8B030D-6E8A-4147-A177-3AD203B41FA5}">
                      <a16:colId xmlns:a16="http://schemas.microsoft.com/office/drawing/2014/main" xmlns="" val="2787728459"/>
                    </a:ext>
                  </a:extLst>
                </a:gridCol>
              </a:tblGrid>
              <a:tr h="817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Pressure  drop, </a:t>
                      </a:r>
                      <a:endParaRPr lang="uk-UA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ΔР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8277705"/>
                  </a:ext>
                </a:extLst>
              </a:tr>
              <a:tr h="393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Relevant height of building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5608720"/>
                  </a:ext>
                </a:extLst>
              </a:tr>
              <a:tr h="817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Air permeability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resistance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uk-UA" sz="11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·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hour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·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а)/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</a:t>
                      </a:r>
                      <a:endParaRPr lang="uk-UA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51,40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51,34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51,36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51,20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51,17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51,01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0389969"/>
                  </a:ext>
                </a:extLst>
              </a:tr>
              <a:tr h="11008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Standard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resistance of air permeability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uk-UA" sz="11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·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hour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·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а)/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</a:t>
                      </a:r>
                      <a:endParaRPr lang="uk-UA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7342543"/>
                  </a:ext>
                </a:extLst>
              </a:tr>
              <a:tr h="5977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 to the standard requirements</a:t>
                      </a:r>
                      <a:endParaRPr lang="uk-UA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6100" marR="461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8779348"/>
                  </a:ext>
                </a:extLst>
              </a:tr>
            </a:tbl>
          </a:graphicData>
        </a:graphic>
      </p:graphicFrame>
      <p:graphicFrame>
        <p:nvGraphicFramePr>
          <p:cNvPr id="8" name="Місце для вмісту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xmlns="" val="1594093466"/>
              </p:ext>
            </p:extLst>
          </p:nvPr>
        </p:nvGraphicFramePr>
        <p:xfrm>
          <a:off x="4645026" y="2451720"/>
          <a:ext cx="4391473" cy="364157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37695">
                  <a:extLst>
                    <a:ext uri="{9D8B030D-6E8A-4147-A177-3AD203B41FA5}">
                      <a16:colId xmlns:a16="http://schemas.microsoft.com/office/drawing/2014/main" xmlns="" val="676457091"/>
                    </a:ext>
                  </a:extLst>
                </a:gridCol>
                <a:gridCol w="458963">
                  <a:extLst>
                    <a:ext uri="{9D8B030D-6E8A-4147-A177-3AD203B41FA5}">
                      <a16:colId xmlns:a16="http://schemas.microsoft.com/office/drawing/2014/main" xmlns="" val="3688976917"/>
                    </a:ext>
                  </a:extLst>
                </a:gridCol>
                <a:gridCol w="458963">
                  <a:extLst>
                    <a:ext uri="{9D8B030D-6E8A-4147-A177-3AD203B41FA5}">
                      <a16:colId xmlns:a16="http://schemas.microsoft.com/office/drawing/2014/main" xmlns="" val="3800688980"/>
                    </a:ext>
                  </a:extLst>
                </a:gridCol>
                <a:gridCol w="458963">
                  <a:extLst>
                    <a:ext uri="{9D8B030D-6E8A-4147-A177-3AD203B41FA5}">
                      <a16:colId xmlns:a16="http://schemas.microsoft.com/office/drawing/2014/main" xmlns="" val="787629114"/>
                    </a:ext>
                  </a:extLst>
                </a:gridCol>
                <a:gridCol w="458963">
                  <a:extLst>
                    <a:ext uri="{9D8B030D-6E8A-4147-A177-3AD203B41FA5}">
                      <a16:colId xmlns:a16="http://schemas.microsoft.com/office/drawing/2014/main" xmlns="" val="4080379193"/>
                    </a:ext>
                  </a:extLst>
                </a:gridCol>
                <a:gridCol w="458963">
                  <a:extLst>
                    <a:ext uri="{9D8B030D-6E8A-4147-A177-3AD203B41FA5}">
                      <a16:colId xmlns:a16="http://schemas.microsoft.com/office/drawing/2014/main" xmlns="" val="3133015153"/>
                    </a:ext>
                  </a:extLst>
                </a:gridCol>
                <a:gridCol w="458963">
                  <a:extLst>
                    <a:ext uri="{9D8B030D-6E8A-4147-A177-3AD203B41FA5}">
                      <a16:colId xmlns:a16="http://schemas.microsoft.com/office/drawing/2014/main" xmlns="" val="1217040730"/>
                    </a:ext>
                  </a:extLst>
                </a:gridCol>
              </a:tblGrid>
              <a:tr h="7218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Pressure  drop,</a:t>
                      </a:r>
                      <a:endParaRPr lang="uk-UA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ΔР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4718941"/>
                  </a:ext>
                </a:extLst>
              </a:tr>
              <a:tr h="263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Relevant height of building 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2641968"/>
                  </a:ext>
                </a:extLst>
              </a:tr>
              <a:tr h="7218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Air permeability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resistance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uk-UA" sz="11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·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hour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·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а)/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146,07</a:t>
                      </a:r>
                      <a:endParaRPr lang="uk-UA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146,01</a:t>
                      </a:r>
                      <a:endParaRPr lang="uk-UA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146,03</a:t>
                      </a:r>
                      <a:endParaRPr lang="uk-UA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145,87</a:t>
                      </a:r>
                      <a:endParaRPr lang="uk-UA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145,84</a:t>
                      </a:r>
                      <a:endParaRPr lang="uk-UA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145,68</a:t>
                      </a:r>
                      <a:endParaRPr lang="uk-UA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3093430"/>
                  </a:ext>
                </a:extLst>
              </a:tr>
              <a:tr h="971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Standard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resistance of air permeability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uk-UA" sz="11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·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hour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·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а)/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kg</a:t>
                      </a:r>
                      <a:endParaRPr lang="uk-UA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2649655"/>
                  </a:ext>
                </a:extLst>
              </a:tr>
              <a:tr h="9622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 to the standard requirements</a:t>
                      </a:r>
                      <a:endParaRPr lang="uk-UA" sz="1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6118" marR="461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6997538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4" y="1856"/>
            <a:ext cx="899592" cy="80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169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288" y="-171450"/>
            <a:ext cx="417671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7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5588"/>
            <a:ext cx="2895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Прямоугольник 5"/>
          <p:cNvSpPr>
            <a:spLocks noChangeArrowheads="1"/>
          </p:cNvSpPr>
          <p:nvPr/>
        </p:nvSpPr>
        <p:spPr bwMode="auto">
          <a:xfrm>
            <a:off x="0" y="1028700"/>
            <a:ext cx="9144000" cy="47625"/>
          </a:xfrm>
          <a:prstGeom prst="rect">
            <a:avLst/>
          </a:prstGeom>
          <a:solidFill>
            <a:srgbClr val="2E517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12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39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763"/>
            <a:ext cx="4248150" cy="1139825"/>
          </a:xfrm>
        </p:spPr>
        <p:txBody>
          <a:bodyPr/>
          <a:lstStyle/>
          <a:p>
            <a:pPr eaLnBrk="1" hangingPunct="1"/>
            <a:r>
              <a:rPr lang="en-US" altLang="uk-UA" sz="3200" b="1" dirty="0" smtClean="0">
                <a:cs typeface="Arial" charset="0"/>
              </a:rPr>
              <a:t>Thank you for your attention!</a:t>
            </a:r>
            <a:endParaRPr lang="ru-RU" altLang="uk-UA" sz="3200" b="1" dirty="0" smtClean="0">
              <a:cs typeface="Arial" charset="0"/>
            </a:endParaRPr>
          </a:p>
        </p:txBody>
      </p:sp>
      <p:pic>
        <p:nvPicPr>
          <p:cNvPr id="144391" name="Picture 3" descr="D:\myfiles\Мои рисунки\2008-06-09, 2\2 0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00" y="1600200"/>
            <a:ext cx="36782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2" name="Picture 4" descr="D:\myfiles\Мои рисунки\2008-06-11, 2\2 0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614488"/>
            <a:ext cx="4035425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4" y="0"/>
            <a:ext cx="755576" cy="674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02506"/>
          </a:xfrm>
        </p:spPr>
        <p:txBody>
          <a:bodyPr/>
          <a:lstStyle/>
          <a:p>
            <a:r>
              <a:rPr lang="en-US" altLang="ru-RU" sz="3600" dirty="0" smtClean="0"/>
              <a:t>     TIM by area of application</a:t>
            </a:r>
            <a:endParaRPr lang="uk-UA" altLang="uk-UA" sz="3600" dirty="0" smtClean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1844" y="1556792"/>
          <a:ext cx="8856984" cy="5051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7700" name="Місце для номера слайда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368CC4-8877-482D-B137-333804A04ED1}" type="slidenum">
              <a:rPr kumimoji="0" lang="ru-R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899592" cy="80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997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Box 22"/>
          <p:cNvSpPr txBox="1">
            <a:spLocks noChangeArrowheads="1"/>
          </p:cNvSpPr>
          <p:nvPr/>
        </p:nvSpPr>
        <p:spPr bwMode="auto">
          <a:xfrm>
            <a:off x="1042988" y="115888"/>
            <a:ext cx="3400425" cy="83099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16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DBN V</a:t>
            </a:r>
            <a:r>
              <a:rPr lang="uk-UA" altLang="uk-UA" sz="16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.1.2-11:2008</a:t>
            </a:r>
            <a:endParaRPr lang="ru-RU" altLang="uk-UA" sz="16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Main requirements for buildings and facilities. Energy saving </a:t>
            </a:r>
            <a:endParaRPr lang="ru-RU" altLang="uk-UA" sz="16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2883" name="TextBox 26"/>
          <p:cNvSpPr txBox="1">
            <a:spLocks noChangeArrowheads="1"/>
          </p:cNvSpPr>
          <p:nvPr/>
        </p:nvSpPr>
        <p:spPr bwMode="auto">
          <a:xfrm>
            <a:off x="5378450" y="115888"/>
            <a:ext cx="3089275" cy="8617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16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DBN V</a:t>
            </a:r>
            <a:r>
              <a:rPr lang="uk-UA" altLang="uk-UA" sz="16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.2.6-31:20</a:t>
            </a:r>
            <a:r>
              <a:rPr lang="en-US" altLang="uk-UA" sz="16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1</a:t>
            </a:r>
            <a:r>
              <a:rPr lang="uk-UA" altLang="uk-UA" sz="16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6</a:t>
            </a:r>
            <a:endParaRPr lang="ru-RU" altLang="uk-UA" sz="16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Heat insulation of buildings</a:t>
            </a:r>
            <a:endParaRPr lang="en-US" altLang="uk-UA" sz="16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uk-UA" sz="18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2884" name="TextBox 27"/>
          <p:cNvSpPr txBox="1">
            <a:spLocks noChangeArrowheads="1"/>
          </p:cNvSpPr>
          <p:nvPr/>
        </p:nvSpPr>
        <p:spPr bwMode="auto">
          <a:xfrm>
            <a:off x="1109663" y="1130300"/>
            <a:ext cx="7504112" cy="3385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Norms and standards for constructive solutions of  heat insulation of buildings</a:t>
            </a:r>
            <a:endParaRPr lang="ru-RU" altLang="uk-UA" sz="16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00138" y="1658069"/>
            <a:ext cx="7505700" cy="10464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500" b="1" dirty="0" smtClean="0">
                <a:solidFill>
                  <a:prstClr val="black"/>
                </a:solidFill>
                <a:cs typeface="Times New Roman" pitchFamily="18" charset="0"/>
              </a:rPr>
              <a:t>DBN</a:t>
            </a:r>
            <a:r>
              <a:rPr lang="uk-UA" sz="1500" b="1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1500" b="1" dirty="0" smtClean="0">
                <a:solidFill>
                  <a:prstClr val="black"/>
                </a:solidFill>
                <a:cs typeface="Times New Roman" pitchFamily="18" charset="0"/>
              </a:rPr>
              <a:t>V</a:t>
            </a:r>
            <a:r>
              <a:rPr lang="uk-UA" sz="1500" b="1" dirty="0" smtClean="0">
                <a:solidFill>
                  <a:prstClr val="black"/>
                </a:solidFill>
                <a:cs typeface="Times New Roman" pitchFamily="18" charset="0"/>
              </a:rPr>
              <a:t>.2.6-33:20</a:t>
            </a:r>
            <a:r>
              <a:rPr lang="en-US" sz="1500" b="1" dirty="0">
                <a:solidFill>
                  <a:prstClr val="black"/>
                </a:solidFill>
                <a:cs typeface="Times New Roman" pitchFamily="18" charset="0"/>
              </a:rPr>
              <a:t>1</a:t>
            </a:r>
            <a:r>
              <a:rPr lang="uk-UA" sz="1500" b="1" dirty="0">
                <a:solidFill>
                  <a:prstClr val="black"/>
                </a:solidFill>
                <a:cs typeface="Times New Roman" pitchFamily="18" charset="0"/>
              </a:rPr>
              <a:t>8</a:t>
            </a:r>
            <a:endParaRPr lang="ru-RU" sz="1500" dirty="0">
              <a:solidFill>
                <a:prstClr val="black"/>
              </a:solidFill>
              <a:cs typeface="Times New Roman" pitchFamily="18" charset="0"/>
            </a:endParaRPr>
          </a:p>
          <a:p>
            <a:pPr algn="ctr"/>
            <a:r>
              <a:rPr lang="en-US" sz="1600" dirty="0" smtClean="0"/>
              <a:t>Structures </a:t>
            </a:r>
            <a:r>
              <a:rPr lang="en-US" sz="1600" dirty="0"/>
              <a:t>of exterior walls with </a:t>
            </a:r>
            <a:r>
              <a:rPr lang="en-US" sz="1600" dirty="0" smtClean="0"/>
              <a:t>façade heat </a:t>
            </a:r>
            <a:r>
              <a:rPr lang="en-US" sz="1600" dirty="0"/>
              <a:t>insulation. Requirements for design, arrangement and operation</a:t>
            </a:r>
          </a:p>
          <a:p>
            <a:pPr algn="ctr" eaLnBrk="1" hangingPunct="1">
              <a:defRPr/>
            </a:pPr>
            <a:endParaRPr lang="ru-RU" sz="1500" kern="8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22886" name="TextBox 29"/>
          <p:cNvSpPr txBox="1">
            <a:spLocks noChangeArrowheads="1"/>
          </p:cNvSpPr>
          <p:nvPr/>
        </p:nvSpPr>
        <p:spPr bwMode="auto">
          <a:xfrm>
            <a:off x="1117600" y="2603500"/>
            <a:ext cx="7504113" cy="78483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DSTU B V</a:t>
            </a:r>
            <a:r>
              <a:rPr lang="uk-UA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.2.6-34:2008</a:t>
            </a:r>
            <a:endParaRPr lang="ru-RU" altLang="uk-UA" sz="15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15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Structures of exterior walls with facade insulation. </a:t>
            </a:r>
            <a:r>
              <a:rPr lang="en-US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Classification and general technical requirements </a:t>
            </a:r>
            <a:endParaRPr lang="ru-RU" altLang="uk-UA" sz="15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2887" name="TextBox 30"/>
          <p:cNvSpPr txBox="1">
            <a:spLocks noChangeArrowheads="1"/>
          </p:cNvSpPr>
          <p:nvPr/>
        </p:nvSpPr>
        <p:spPr bwMode="auto">
          <a:xfrm>
            <a:off x="1377950" y="3500438"/>
            <a:ext cx="7210425" cy="55399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DSTU B V</a:t>
            </a:r>
            <a:r>
              <a:rPr lang="uk-UA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.2.6-3</a:t>
            </a:r>
            <a:r>
              <a:rPr lang="en-US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5</a:t>
            </a:r>
            <a:r>
              <a:rPr lang="uk-UA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:2008 </a:t>
            </a:r>
            <a:endParaRPr lang="ru-RU" altLang="uk-UA" sz="15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en-US" altLang="uk-UA" sz="15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facade </a:t>
            </a:r>
            <a:r>
              <a:rPr lang="en-US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heat insulation </a:t>
            </a:r>
            <a:r>
              <a:rPr lang="en-US" altLang="uk-UA" sz="15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and </a:t>
            </a:r>
            <a:r>
              <a:rPr lang="en-US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finishing industrial lagging</a:t>
            </a:r>
            <a:r>
              <a:rPr lang="uk-UA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</a:t>
            </a:r>
            <a:endParaRPr lang="ru-RU" altLang="uk-UA" sz="15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2888" name="TextBox 31"/>
          <p:cNvSpPr txBox="1">
            <a:spLocks noChangeArrowheads="1"/>
          </p:cNvSpPr>
          <p:nvPr/>
        </p:nvSpPr>
        <p:spPr bwMode="auto">
          <a:xfrm>
            <a:off x="1377950" y="4216400"/>
            <a:ext cx="7227888" cy="3231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DSTU B V</a:t>
            </a:r>
            <a:r>
              <a:rPr lang="uk-UA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.2.6-3</a:t>
            </a:r>
            <a:r>
              <a:rPr lang="en-US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6</a:t>
            </a:r>
            <a:r>
              <a:rPr lang="uk-UA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:2008 </a:t>
            </a:r>
            <a:r>
              <a:rPr lang="uk-UA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en-US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façade heat  </a:t>
            </a:r>
            <a:r>
              <a:rPr lang="en-US" altLang="uk-UA" sz="15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insulation and </a:t>
            </a:r>
            <a:r>
              <a:rPr lang="en-US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rendering</a:t>
            </a:r>
            <a:r>
              <a:rPr lang="uk-UA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</a:t>
            </a:r>
            <a:r>
              <a:rPr lang="en-US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endParaRPr lang="ru-RU" altLang="uk-UA" sz="15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2889" name="TextBox 32"/>
          <p:cNvSpPr txBox="1">
            <a:spLocks noChangeArrowheads="1"/>
          </p:cNvSpPr>
          <p:nvPr/>
        </p:nvSpPr>
        <p:spPr bwMode="auto">
          <a:xfrm>
            <a:off x="1385888" y="4672013"/>
            <a:ext cx="7210425" cy="3231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DSTU B V</a:t>
            </a:r>
            <a:r>
              <a:rPr lang="uk-UA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.2.6-</a:t>
            </a:r>
            <a:r>
              <a:rPr lang="en-US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88</a:t>
            </a:r>
            <a:r>
              <a:rPr lang="uk-UA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:200</a:t>
            </a:r>
            <a:r>
              <a:rPr lang="en-US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9</a:t>
            </a:r>
            <a:r>
              <a:rPr lang="uk-UA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uk-UA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en-US" altLang="uk-UA" sz="15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technical testing, technical control and </a:t>
            </a:r>
            <a:r>
              <a:rPr lang="en-US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monitoring</a:t>
            </a:r>
            <a:r>
              <a:rPr lang="uk-UA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</a:t>
            </a:r>
            <a:endParaRPr lang="ru-RU" altLang="uk-UA" sz="15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2890" name="TextBox 33"/>
          <p:cNvSpPr txBox="1">
            <a:spLocks noChangeArrowheads="1"/>
          </p:cNvSpPr>
          <p:nvPr/>
        </p:nvSpPr>
        <p:spPr bwMode="auto">
          <a:xfrm>
            <a:off x="1383812" y="5150194"/>
            <a:ext cx="7235825" cy="3231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DSTU B</a:t>
            </a:r>
            <a:r>
              <a:rPr lang="uk-UA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EN</a:t>
            </a:r>
            <a:r>
              <a:rPr lang="ru-RU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13830:</a:t>
            </a:r>
            <a:r>
              <a:rPr lang="uk-UA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2015</a:t>
            </a:r>
            <a:r>
              <a:rPr lang="en-US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 </a:t>
            </a:r>
            <a:r>
              <a:rPr lang="en-US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(suspended facade</a:t>
            </a:r>
            <a:r>
              <a:rPr lang="uk-UA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en-US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General </a:t>
            </a:r>
            <a:r>
              <a:rPr lang="en-US" altLang="uk-UA" sz="15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technical </a:t>
            </a:r>
            <a:r>
              <a:rPr lang="en-US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conditions)</a:t>
            </a:r>
            <a:endParaRPr lang="ru-RU" altLang="uk-UA" sz="15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cxnSp>
        <p:nvCxnSpPr>
          <p:cNvPr id="29" name="Прямая соединительная линия 28"/>
          <p:cNvCxnSpPr>
            <a:stCxn id="122882" idx="2"/>
          </p:cNvCxnSpPr>
          <p:nvPr/>
        </p:nvCxnSpPr>
        <p:spPr>
          <a:xfrm>
            <a:off x="2743201" y="946885"/>
            <a:ext cx="0" cy="183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91338" y="9779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6386"/>
          <p:cNvCxnSpPr/>
          <p:nvPr/>
        </p:nvCxnSpPr>
        <p:spPr>
          <a:xfrm>
            <a:off x="4854575" y="1487488"/>
            <a:ext cx="0" cy="149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4888888" y="2601589"/>
            <a:ext cx="0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05" name="Прямая соединительная линия 16404"/>
          <p:cNvCxnSpPr/>
          <p:nvPr/>
        </p:nvCxnSpPr>
        <p:spPr>
          <a:xfrm flipH="1">
            <a:off x="1249363" y="3387725"/>
            <a:ext cx="9525" cy="2478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1258888" y="5318125"/>
            <a:ext cx="1365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1249363" y="4846638"/>
            <a:ext cx="1365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1252538" y="4379913"/>
            <a:ext cx="128587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1258888" y="3778250"/>
            <a:ext cx="1190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900" name="TextBox 33"/>
          <p:cNvSpPr txBox="1">
            <a:spLocks noChangeArrowheads="1"/>
          </p:cNvSpPr>
          <p:nvPr/>
        </p:nvSpPr>
        <p:spPr bwMode="auto">
          <a:xfrm>
            <a:off x="1393825" y="5589588"/>
            <a:ext cx="7245350" cy="55399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DSTU</a:t>
            </a:r>
            <a:r>
              <a:rPr lang="uk-UA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-</a:t>
            </a:r>
            <a:r>
              <a:rPr lang="en-US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</a:t>
            </a:r>
            <a:r>
              <a:rPr lang="uk-UA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</a:t>
            </a:r>
            <a:r>
              <a:rPr lang="uk-UA" altLang="uk-UA" sz="15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ETAG</a:t>
            </a:r>
            <a:r>
              <a:rPr lang="ru-RU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17:</a:t>
            </a:r>
            <a:r>
              <a:rPr lang="uk-UA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2013</a:t>
            </a:r>
            <a:r>
              <a:rPr lang="en-US" altLang="uk-UA" sz="15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uk-UA" sz="15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Guideline for European technical approval of thermal insulation.  Composite systems (ETICS) with rendering </a:t>
            </a:r>
            <a:endParaRPr lang="ru-RU" altLang="uk-UA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1249363" y="5865813"/>
            <a:ext cx="1365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4979988" y="4054475"/>
            <a:ext cx="0" cy="1539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122889" idx="0"/>
            <a:endCxn id="122888" idx="2"/>
          </p:cNvCxnSpPr>
          <p:nvPr/>
        </p:nvCxnSpPr>
        <p:spPr>
          <a:xfrm flipV="1">
            <a:off x="4991101" y="4539565"/>
            <a:ext cx="793" cy="1324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4979988" y="4994275"/>
            <a:ext cx="0" cy="152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122900" idx="0"/>
            <a:endCxn id="122890" idx="2"/>
          </p:cNvCxnSpPr>
          <p:nvPr/>
        </p:nvCxnSpPr>
        <p:spPr>
          <a:xfrm flipH="1" flipV="1">
            <a:off x="5001725" y="5473359"/>
            <a:ext cx="14775" cy="116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122887" idx="0"/>
          </p:cNvCxnSpPr>
          <p:nvPr/>
        </p:nvCxnSpPr>
        <p:spPr>
          <a:xfrm flipH="1" flipV="1">
            <a:off x="4979988" y="3401193"/>
            <a:ext cx="3175" cy="992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99592" cy="802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288" y="-171450"/>
            <a:ext cx="417671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5588"/>
            <a:ext cx="2895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Прямоугольник 5"/>
          <p:cNvSpPr>
            <a:spLocks noChangeArrowheads="1"/>
          </p:cNvSpPr>
          <p:nvPr/>
        </p:nvSpPr>
        <p:spPr bwMode="auto">
          <a:xfrm>
            <a:off x="0" y="1028700"/>
            <a:ext cx="9144000" cy="47625"/>
          </a:xfrm>
          <a:prstGeom prst="rect">
            <a:avLst/>
          </a:prstGeom>
          <a:solidFill>
            <a:srgbClr val="2E517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12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1078" name="Picture 5" descr="D:\Мои рисунки\пр. Победы, Zerringer\IMG_0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14488"/>
            <a:ext cx="3352800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03338" y="87313"/>
            <a:ext cx="391636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uk-UA" sz="18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RELIABILITY REQUIREMENTS STANDATDIZATION</a:t>
            </a:r>
            <a:endParaRPr lang="ru-RU" altLang="uk-UA" sz="1800" b="1" kern="0" dirty="0" smtClean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370013"/>
            <a:ext cx="4740275" cy="2130425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51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DBN</a:t>
            </a:r>
            <a:r>
              <a:rPr lang="uk-UA" sz="51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51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.1.2-</a:t>
            </a:r>
            <a:r>
              <a:rPr lang="uk-UA" sz="5100" b="1" kern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uk-UA" sz="51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-2008 </a:t>
            </a:r>
            <a:r>
              <a:rPr lang="uk-UA" sz="5100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establishes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requirements for the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incorporation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durability parameters of construction products in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relevant regulatory documents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uk-UA" sz="5100" kern="0" dirty="0" smtClean="0">
              <a:solidFill>
                <a:schemeClr val="bg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ru-RU" sz="2000" kern="0" dirty="0" smtClean="0">
              <a:solidFill>
                <a:schemeClr val="bg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ілка вниз 2"/>
          <p:cNvSpPr/>
          <p:nvPr/>
        </p:nvSpPr>
        <p:spPr>
          <a:xfrm>
            <a:off x="2251075" y="3513138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5" name="Прямоугольник 9"/>
          <p:cNvSpPr/>
          <p:nvPr/>
        </p:nvSpPr>
        <p:spPr>
          <a:xfrm>
            <a:off x="19050" y="4365625"/>
            <a:ext cx="4948238" cy="19266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The requirements are implemented in </a:t>
            </a:r>
            <a:r>
              <a:rPr lang="en-US" sz="2000" kern="0" dirty="0" smtClean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the following  building regulations: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/>
            </a:r>
            <a:br>
              <a:rPr lang="uk-UA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</a:b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DBN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V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.2.6-31:2016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and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DBN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V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.2.6-33</a:t>
            </a:r>
            <a:endParaRPr lang="en-US" sz="2000" kern="0" dirty="0">
              <a:solidFill>
                <a:srgbClr val="2B5481">
                  <a:lumMod val="50000"/>
                </a:srgbClr>
              </a:solidFill>
              <a:cs typeface="Times New Roman" pitchFamily="18" charset="0"/>
            </a:endParaRP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and in regulatory </a:t>
            </a:r>
            <a:r>
              <a:rPr lang="en-US" sz="2000" kern="0" dirty="0" smtClean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documents as follows </a:t>
            </a:r>
            <a:r>
              <a:rPr lang="uk-UA" sz="2000" kern="0" dirty="0" smtClean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endParaRPr lang="en-US" sz="2000" kern="0" dirty="0">
              <a:solidFill>
                <a:srgbClr val="2B5481">
                  <a:lumMod val="50000"/>
                </a:srgbClr>
              </a:solidFill>
              <a:cs typeface="Times New Roman" pitchFamily="18" charset="0"/>
            </a:endParaRP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DSTU</a:t>
            </a:r>
            <a:r>
              <a:rPr lang="uk-UA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B</a:t>
            </a:r>
            <a:r>
              <a:rPr lang="uk-UA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V</a:t>
            </a:r>
            <a:r>
              <a:rPr lang="uk-UA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.2.6-34:2008, </a:t>
            </a:r>
            <a:r>
              <a:rPr lang="en-US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DSTU</a:t>
            </a:r>
            <a:r>
              <a:rPr lang="uk-UA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B</a:t>
            </a:r>
            <a:r>
              <a:rPr lang="uk-UA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V</a:t>
            </a:r>
            <a:r>
              <a:rPr lang="uk-UA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.2.6-35:2008</a:t>
            </a:r>
            <a:r>
              <a:rPr lang="en-US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and</a:t>
            </a:r>
            <a:r>
              <a:rPr lang="uk-UA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DSTU</a:t>
            </a:r>
            <a:r>
              <a:rPr lang="uk-UA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B</a:t>
            </a:r>
            <a:r>
              <a:rPr lang="uk-UA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V</a:t>
            </a:r>
            <a:r>
              <a:rPr lang="uk-UA" sz="16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.2.6-36:2008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99592" cy="802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288" y="-171450"/>
            <a:ext cx="417671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5588"/>
            <a:ext cx="2895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Прямоугольник 5"/>
          <p:cNvSpPr>
            <a:spLocks noChangeArrowheads="1"/>
          </p:cNvSpPr>
          <p:nvPr/>
        </p:nvSpPr>
        <p:spPr bwMode="auto">
          <a:xfrm>
            <a:off x="0" y="1028700"/>
            <a:ext cx="9144000" cy="47625"/>
          </a:xfrm>
          <a:prstGeom prst="rect">
            <a:avLst/>
          </a:prstGeom>
          <a:solidFill>
            <a:srgbClr val="2E517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12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03338" y="87313"/>
            <a:ext cx="391636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uk-UA" sz="18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RELIABILITY REQUIREMENTS STANDARTIZATION</a:t>
            </a:r>
            <a:endParaRPr lang="ru-RU" altLang="uk-UA" sz="1800" b="1" kern="0" dirty="0" smtClean="0"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370013"/>
            <a:ext cx="4740275" cy="2130425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51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DBN</a:t>
            </a:r>
            <a:r>
              <a:rPr lang="uk-UA" sz="51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51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.2.6-</a:t>
            </a:r>
            <a:r>
              <a:rPr lang="uk-UA" sz="5100" b="1" kern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uk-UA" sz="5100" b="1" kern="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-2016 </a:t>
            </a:r>
            <a:endParaRPr lang="uk-UA" sz="5100" kern="0" dirty="0" smtClean="0">
              <a:solidFill>
                <a:schemeClr val="bg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5100" kern="0" dirty="0"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Heat insulation of buildings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ru-RU" sz="2000" kern="0" dirty="0" smtClean="0">
              <a:solidFill>
                <a:schemeClr val="bg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ілка вниз 2"/>
          <p:cNvSpPr/>
          <p:nvPr/>
        </p:nvSpPr>
        <p:spPr>
          <a:xfrm>
            <a:off x="2251075" y="3513138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5" name="Прямоугольник 9"/>
          <p:cNvSpPr/>
          <p:nvPr/>
        </p:nvSpPr>
        <p:spPr>
          <a:xfrm>
            <a:off x="19050" y="4365625"/>
            <a:ext cx="4948238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CCFF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US" sz="2000" kern="0" dirty="0" smtClean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Establishes  requirements for heat insulation  parameters of envelope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2000" kern="0" dirty="0" smtClean="0">
                <a:solidFill>
                  <a:srgbClr val="2B5481">
                    <a:lumMod val="50000"/>
                  </a:srgbClr>
                </a:solidFill>
                <a:cs typeface="Times New Roman" pitchFamily="18" charset="0"/>
              </a:rPr>
              <a:t>structures and buildings</a:t>
            </a:r>
            <a:endParaRPr lang="uk-UA" sz="1600" kern="0" dirty="0">
              <a:solidFill>
                <a:srgbClr val="2B5481">
                  <a:lumMod val="50000"/>
                </a:srgbClr>
              </a:solidFill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99592" cy="802814"/>
          </a:xfrm>
          <a:prstGeom prst="rect">
            <a:avLst/>
          </a:prstGeom>
        </p:spPr>
      </p:pic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0374" y="1172440"/>
            <a:ext cx="3030538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1787" y="4377090"/>
            <a:ext cx="3159125" cy="236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06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5800" cy="1143000"/>
          </a:xfrm>
        </p:spPr>
        <p:txBody>
          <a:bodyPr>
            <a:normAutofit/>
          </a:bodyPr>
          <a:lstStyle/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Regulatory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documents 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DBN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lang="uk-UA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.2.6-33</a:t>
            </a:r>
            <a:r>
              <a:rPr lang="en-US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:2018, DSTU</a:t>
            </a:r>
            <a:r>
              <a:rPr lang="uk-UA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.2.6-34:2008, </a:t>
            </a:r>
            <a:r>
              <a:rPr lang="en-US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DSTU</a:t>
            </a:r>
            <a:r>
              <a:rPr lang="uk-UA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lang="uk-UA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.2.6-35:2008</a:t>
            </a:r>
            <a:r>
              <a:rPr lang="en-US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lang="uk-UA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DSTU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lang="uk-UA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.2.6-36:2008</a:t>
            </a:r>
            <a:r>
              <a:rPr lang="en-US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DSTU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.2.6-</a:t>
            </a:r>
            <a:r>
              <a:rPr lang="en-US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88</a:t>
            </a:r>
            <a:r>
              <a:rPr lang="uk-UA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:200</a:t>
            </a:r>
            <a:r>
              <a:rPr lang="en-US" sz="2000" kern="0" dirty="0" smtClean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uk-UA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uk-UA" sz="2000" kern="0" dirty="0">
                <a:solidFill>
                  <a:srgbClr val="2B5481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uk-UA" sz="20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66944061"/>
              </p:ext>
            </p:extLst>
          </p:nvPr>
        </p:nvGraphicFramePr>
        <p:xfrm>
          <a:off x="395536" y="1397000"/>
          <a:ext cx="8424936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899592" cy="80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7116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288" y="-171450"/>
            <a:ext cx="417671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5588"/>
            <a:ext cx="2895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Прямоугольник 5"/>
          <p:cNvSpPr>
            <a:spLocks noChangeArrowheads="1"/>
          </p:cNvSpPr>
          <p:nvPr/>
        </p:nvSpPr>
        <p:spPr bwMode="auto">
          <a:xfrm>
            <a:off x="0" y="1028700"/>
            <a:ext cx="9144000" cy="47625"/>
          </a:xfrm>
          <a:prstGeom prst="rect">
            <a:avLst/>
          </a:prstGeom>
          <a:solidFill>
            <a:srgbClr val="2E517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uk-UA" altLang="uk-UA" sz="12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61938"/>
            <a:ext cx="3600450" cy="525462"/>
          </a:xfr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uk-UA" sz="2000" dirty="0" smtClean="0">
                <a:cs typeface="Arial" pitchFamily="34" charset="0"/>
              </a:rPr>
              <a:t>Definition from</a:t>
            </a:r>
            <a:r>
              <a:rPr lang="uk-UA" altLang="uk-UA" sz="2000" dirty="0" smtClean="0">
                <a:cs typeface="Arial" pitchFamily="34" charset="0"/>
              </a:rPr>
              <a:t> </a:t>
            </a:r>
            <a:r>
              <a:rPr lang="en-US" altLang="uk-UA" sz="2000" dirty="0" smtClean="0">
                <a:cs typeface="Arial" pitchFamily="34" charset="0"/>
              </a:rPr>
              <a:t>DBN</a:t>
            </a:r>
            <a:r>
              <a:rPr lang="uk-UA" altLang="uk-UA" sz="2000" dirty="0" smtClean="0">
                <a:cs typeface="Arial" pitchFamily="34" charset="0"/>
              </a:rPr>
              <a:t> </a:t>
            </a:r>
            <a:r>
              <a:rPr lang="en-US" altLang="uk-UA" sz="2000" dirty="0">
                <a:cs typeface="Arial" pitchFamily="34" charset="0"/>
              </a:rPr>
              <a:t>V</a:t>
            </a:r>
            <a:r>
              <a:rPr lang="uk-UA" altLang="uk-UA" sz="2000" dirty="0" smtClean="0">
                <a:cs typeface="Arial" pitchFamily="34" charset="0"/>
              </a:rPr>
              <a:t>.2.6-33</a:t>
            </a:r>
            <a:endParaRPr lang="ru-RU" altLang="uk-UA" sz="2000" dirty="0" smtClean="0">
              <a:cs typeface="Arial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43307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defRPr/>
            </a:pPr>
            <a:r>
              <a:rPr lang="en-US" altLang="uk-UA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composite system consists of a supporting part of the exterior wall and a thermal insulation structure that is placed on the external surface of the wall and includes such products and components as a thermal insulation layer, a finishing coat and means of attaching those to the </a:t>
            </a:r>
            <a:r>
              <a:rPr lang="en-US" altLang="uk-UA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bearing element. The list, type and </a:t>
            </a:r>
            <a:r>
              <a:rPr lang="en-US" altLang="uk-UA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</a:t>
            </a:r>
            <a:r>
              <a:rPr lang="en-US" altLang="uk-UA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products and components are strictly fixed in the </a:t>
            </a:r>
            <a:r>
              <a:rPr lang="en-US" altLang="uk-UA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 </a:t>
            </a:r>
            <a:r>
              <a:rPr lang="en-US" altLang="uk-UA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their quantity may vary according to </a:t>
            </a:r>
            <a:r>
              <a:rPr lang="en-US" altLang="uk-UA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demands of a  project. </a:t>
            </a:r>
            <a:r>
              <a:rPr lang="uk-UA" altLang="uk-UA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3912" name="Picture 11" descr="2012-04-13-2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8413" y="1674813"/>
            <a:ext cx="39560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99592" cy="802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6116941"/>
              </p:ext>
            </p:extLst>
          </p:nvPr>
        </p:nvGraphicFramePr>
        <p:xfrm>
          <a:off x="179388" y="120650"/>
          <a:ext cx="8785225" cy="6936075"/>
        </p:xfrm>
        <a:graphic>
          <a:graphicData uri="http://schemas.openxmlformats.org/drawingml/2006/table">
            <a:tbl>
              <a:tblPr firstRow="1" firstCol="1" bandRow="1"/>
              <a:tblGrid>
                <a:gridCol w="15196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96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20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20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24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7242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8731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958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84123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Class of 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</a:rPr>
                        <a:t> composite  system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Conditional height of buildings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</a:rPr>
                        <a:t>,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 Н,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m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Flammability group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</a:rPr>
                        <a:t> of  heat-insulating material 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Flammability group of 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</a:rPr>
                        <a:t> finishing material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802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nonflammable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nonflammable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005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А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Н ≤ 15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r>
                        <a:rPr lang="uk-UA" sz="1400" baseline="30000" dirty="0">
                          <a:solidFill>
                            <a:srgbClr val="000000"/>
                          </a:solidFill>
                          <a:effectLst/>
                        </a:rPr>
                        <a:t>1)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+ </a:t>
                      </a:r>
                      <a:r>
                        <a:rPr lang="uk-UA" sz="1400" baseline="300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uk-UA" sz="1400" baseline="30000" dirty="0" smtClean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</a:rPr>
                        <a:t>* 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00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15&lt;Н≤26,5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r>
                        <a:rPr lang="uk-UA" sz="1400" baseline="30000">
                          <a:solidFill>
                            <a:srgbClr val="000000"/>
                          </a:solidFill>
                          <a:effectLst/>
                        </a:rPr>
                        <a:t>1)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00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26,5&lt;Н≤73,5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005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C00000"/>
                          </a:solidFill>
                          <a:effectLst/>
                        </a:rPr>
                        <a:t>Б</a:t>
                      </a:r>
                      <a:endParaRPr lang="en-US" sz="1400" b="1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(ETICS)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C00000"/>
                          </a:solidFill>
                          <a:effectLst/>
                        </a:rPr>
                        <a:t>Н ≤ 15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C00000"/>
                          </a:solidFill>
                          <a:effectLst/>
                        </a:rPr>
                        <a:t>+</a:t>
                      </a:r>
                      <a:endParaRPr lang="uk-UA" sz="14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C00000"/>
                          </a:solidFill>
                          <a:effectLst/>
                        </a:rPr>
                        <a:t>+</a:t>
                      </a:r>
                      <a:endParaRPr lang="uk-UA" sz="14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C00000"/>
                          </a:solidFill>
                          <a:effectLst/>
                        </a:rPr>
                        <a:t>+</a:t>
                      </a:r>
                      <a:endParaRPr lang="uk-UA" sz="14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C00000"/>
                          </a:solidFill>
                          <a:effectLst/>
                        </a:rPr>
                        <a:t>+</a:t>
                      </a:r>
                      <a:endParaRPr lang="uk-UA" sz="14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uk-UA" sz="14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uk-UA" sz="14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00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C00000"/>
                          </a:solidFill>
                          <a:effectLst/>
                        </a:rPr>
                        <a:t>15&lt;Н≤26,5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C00000"/>
                          </a:solidFill>
                          <a:effectLst/>
                        </a:rPr>
                        <a:t>+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C00000"/>
                          </a:solidFill>
                          <a:effectLst/>
                        </a:rPr>
                        <a:t>+</a:t>
                      </a:r>
                      <a:endParaRPr lang="uk-UA" sz="14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uk-UA" sz="14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C00000"/>
                          </a:solidFill>
                          <a:effectLst/>
                        </a:rPr>
                        <a:t>+</a:t>
                      </a:r>
                      <a:endParaRPr lang="uk-UA" sz="14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uk-UA" sz="14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uk-UA" sz="14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00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C00000"/>
                          </a:solidFill>
                          <a:effectLst/>
                        </a:rPr>
                        <a:t>26,5&lt;Н≤73,5</a:t>
                      </a:r>
                      <a:endParaRPr lang="uk-UA" sz="1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C00000"/>
                          </a:solidFill>
                          <a:effectLst/>
                        </a:rPr>
                        <a:t>+</a:t>
                      </a:r>
                      <a:endParaRPr lang="uk-UA" sz="1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uk-UA" sz="1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uk-UA" sz="1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C00000"/>
                          </a:solidFill>
                          <a:effectLst/>
                        </a:rPr>
                        <a:t>+</a:t>
                      </a:r>
                      <a:endParaRPr lang="uk-UA" sz="1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uk-UA" sz="1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uk-UA" sz="14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40107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</a:rPr>
                        <a:t>В</a:t>
                      </a:r>
                      <a:endParaRPr lang="en-US" sz="1400" dirty="0" smtClean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suspended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facade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Н ≤ 15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r>
                        <a:rPr lang="uk-UA" sz="1400" baseline="30000" dirty="0">
                          <a:solidFill>
                            <a:srgbClr val="000000"/>
                          </a:solidFill>
                          <a:effectLst/>
                        </a:rPr>
                        <a:t>1)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+ </a:t>
                      </a:r>
                      <a:r>
                        <a:rPr lang="uk-UA" sz="1400" baseline="30000" dirty="0">
                          <a:solidFill>
                            <a:srgbClr val="000000"/>
                          </a:solidFill>
                          <a:effectLst/>
                        </a:rPr>
                        <a:t>1)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*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00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15&lt;Н≤26,5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r>
                        <a:rPr lang="uk-UA" sz="1400" baseline="30000">
                          <a:solidFill>
                            <a:srgbClr val="000000"/>
                          </a:solidFill>
                          <a:effectLst/>
                        </a:rPr>
                        <a:t>1)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00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26,5&lt;Н≤73,5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0054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005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</a:rPr>
                        <a:t>Г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transparent façade 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Н ≤ 15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00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15&lt;Н≤26,5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2005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26,5&lt;Н≤73,5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974003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</a:rPr>
                        <a:t>«+» 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means the possible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</a:rPr>
                        <a:t> application </a:t>
                      </a:r>
                      <a:endParaRPr lang="uk-UA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5537" marR="455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Сеть">
  <a:themeElements>
    <a:clrScheme name="">
      <a:dk1>
        <a:srgbClr val="000000"/>
      </a:dk1>
      <a:lt1>
        <a:srgbClr val="FFFFFF"/>
      </a:lt1>
      <a:dk2>
        <a:srgbClr val="3160BD"/>
      </a:dk2>
      <a:lt2>
        <a:srgbClr val="808080"/>
      </a:lt2>
      <a:accent1>
        <a:srgbClr val="FFFF00"/>
      </a:accent1>
      <a:accent2>
        <a:srgbClr val="558AAB"/>
      </a:accent2>
      <a:accent3>
        <a:srgbClr val="FFFFFF"/>
      </a:accent3>
      <a:accent4>
        <a:srgbClr val="000000"/>
      </a:accent4>
      <a:accent5>
        <a:srgbClr val="FFFFAA"/>
      </a:accent5>
      <a:accent6>
        <a:srgbClr val="4C7D9B"/>
      </a:accent6>
      <a:hlink>
        <a:srgbClr val="7E9CE8"/>
      </a:hlink>
      <a:folHlink>
        <a:srgbClr val="D8D8EC"/>
      </a:folHlink>
    </a:clrScheme>
    <a:fontScheme name="Се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2B0CE2"/>
        </a:dk2>
        <a:lt2>
          <a:srgbClr val="808080"/>
        </a:lt2>
        <a:accent1>
          <a:srgbClr val="FFFF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292DC5"/>
        </a:dk2>
        <a:lt2>
          <a:srgbClr val="808080"/>
        </a:lt2>
        <a:accent1>
          <a:srgbClr val="FFFF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373DB7"/>
        </a:dk2>
        <a:lt2>
          <a:srgbClr val="808080"/>
        </a:lt2>
        <a:accent1>
          <a:srgbClr val="FFFF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2D3FC1"/>
        </a:dk2>
        <a:lt2>
          <a:srgbClr val="808080"/>
        </a:lt2>
        <a:accent1>
          <a:srgbClr val="FFFF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2D3FC1"/>
        </a:dk2>
        <a:lt2>
          <a:srgbClr val="808080"/>
        </a:lt2>
        <a:accent1>
          <a:srgbClr val="FFFF00"/>
        </a:accent1>
        <a:accent2>
          <a:srgbClr val="49A5B7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4195A6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2938C5"/>
        </a:dk2>
        <a:lt2>
          <a:srgbClr val="808080"/>
        </a:lt2>
        <a:accent1>
          <a:srgbClr val="FFFF00"/>
        </a:accent1>
        <a:accent2>
          <a:srgbClr val="49A5B7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4195A6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27974</TotalTime>
  <Words>2623</Words>
  <Application>Microsoft Office PowerPoint</Application>
  <PresentationFormat>Екран (4:3)</PresentationFormat>
  <Paragraphs>687</Paragraphs>
  <Slides>28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2" baseType="lpstr">
      <vt:lpstr>Поток</vt:lpstr>
      <vt:lpstr>1_Поток</vt:lpstr>
      <vt:lpstr>3_Сеть</vt:lpstr>
      <vt:lpstr>Документ</vt:lpstr>
      <vt:lpstr>Слайд 1</vt:lpstr>
      <vt:lpstr>     Dynamics of the Ukrainian TIM market, thousand m3</vt:lpstr>
      <vt:lpstr>     TIM by area of application</vt:lpstr>
      <vt:lpstr>Слайд 4</vt:lpstr>
      <vt:lpstr>Слайд 5</vt:lpstr>
      <vt:lpstr>Слайд 6</vt:lpstr>
      <vt:lpstr>          Regulatory documents  DBN V.2.6-33:2018, DSTU B V.2.6-34:2008,        DSTU B V.2.6-35:2008, DSTU B V.2.6-36:2008, DSTU B V.2.6-88:2009 </vt:lpstr>
      <vt:lpstr>Definition from DBN V.2.6-33</vt:lpstr>
      <vt:lpstr>Слайд 9</vt:lpstr>
      <vt:lpstr>          Basic physical and mechanical parameters of composite systems in accordance with DSTU B V.2.6.-34:2008 “Constructions of external  walls with facade heat-insulation. Classification and general technical requirements”  </vt:lpstr>
      <vt:lpstr>Слайд 11</vt:lpstr>
      <vt:lpstr>Слайд 12</vt:lpstr>
      <vt:lpstr>Слайд 13</vt:lpstr>
      <vt:lpstr>Слайд 14</vt:lpstr>
      <vt:lpstr>Requirements for energy performance and reliability  </vt:lpstr>
      <vt:lpstr>Classification of failures of façade system with plaster layer</vt:lpstr>
      <vt:lpstr>Слайд 17</vt:lpstr>
      <vt:lpstr>DSTU-N B V.2.6 – 88:2009 “ CONSTRUCTIONS OF EXTERIOR WALLS WITH FACADE HEAT-INSULATION. GUIDANCE ON APPROBATION, TECHNICAL SUPERVISION AND MONITORING”</vt:lpstr>
      <vt:lpstr>Reliability criterion of system (heat insulation envelope of the building, enclosing structure) </vt:lpstr>
      <vt:lpstr>The process of testing of facade heat insulation structures with rendering for resistance to climatic influences</vt:lpstr>
      <vt:lpstr>    Tests of resistance to climatic factors: requirements of DSTU B.V.2.6-36,  ЕTAG 004                    </vt:lpstr>
      <vt:lpstr>The process of testing of facade heat insulation structures with rendering for resistance to climatic influences </vt:lpstr>
      <vt:lpstr>    Experimental studies of  air permeability of ETICS </vt:lpstr>
      <vt:lpstr>Investigation  of thermal reliability indicators  for the external walls structures with  facade heat insulation,  finishing of thin-wall elements and ventilated air layer </vt:lpstr>
      <vt:lpstr>Investigation of air permeability of  ETICS structural systems  </vt:lpstr>
      <vt:lpstr>     Investigation of air permeability   of  ETICS structural systems</vt:lpstr>
      <vt:lpstr>      Investigation of air permeability   of  ETICS        structural systems</vt:lpstr>
      <vt:lpstr>Thank you for your attention!</vt:lpstr>
    </vt:vector>
  </TitlesOfParts>
  <Company>NIISK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-</cp:lastModifiedBy>
  <cp:revision>731</cp:revision>
  <cp:lastPrinted>2014-12-22T08:36:10Z</cp:lastPrinted>
  <dcterms:created xsi:type="dcterms:W3CDTF">2007-11-29T15:47:30Z</dcterms:created>
  <dcterms:modified xsi:type="dcterms:W3CDTF">2019-10-31T12:32:03Z</dcterms:modified>
</cp:coreProperties>
</file>