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9" r:id="rId4"/>
    <p:sldId id="260" r:id="rId5"/>
    <p:sldId id="263" r:id="rId6"/>
    <p:sldId id="257" r:id="rId7"/>
    <p:sldId id="258" r:id="rId8"/>
    <p:sldId id="264" r:id="rId9"/>
    <p:sldId id="279" r:id="rId10"/>
    <p:sldId id="278" r:id="rId11"/>
    <p:sldId id="280" r:id="rId12"/>
    <p:sldId id="269" r:id="rId13"/>
    <p:sldId id="265" r:id="rId14"/>
    <p:sldId id="266" r:id="rId15"/>
    <p:sldId id="267" r:id="rId16"/>
    <p:sldId id="282" r:id="rId17"/>
    <p:sldId id="270" r:id="rId18"/>
    <p:sldId id="271" r:id="rId19"/>
    <p:sldId id="272" r:id="rId20"/>
    <p:sldId id="274" r:id="rId21"/>
    <p:sldId id="275" r:id="rId22"/>
    <p:sldId id="273" r:id="rId23"/>
    <p:sldId id="276" r:id="rId24"/>
    <p:sldId id="277" r:id="rId25"/>
    <p:sldId id="283" r:id="rId26"/>
    <p:sldId id="281" r:id="rId27"/>
    <p:sldId id="284" r:id="rId28"/>
    <p:sldId id="285" r:id="rId29"/>
    <p:sldId id="286" r:id="rId30"/>
    <p:sldId id="287" r:id="rId31"/>
    <p:sldId id="288" r:id="rId32"/>
    <p:sldId id="268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D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0D6A-E583-46DC-96DA-D40097B05C34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980F-206A-4E72-ABAB-B944C9D1D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2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0D6A-E583-46DC-96DA-D40097B05C34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980F-206A-4E72-ABAB-B944C9D1D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5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0D6A-E583-46DC-96DA-D40097B05C34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980F-206A-4E72-ABAB-B944C9D1D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3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0D6A-E583-46DC-96DA-D40097B05C34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980F-206A-4E72-ABAB-B944C9D1D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6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0D6A-E583-46DC-96DA-D40097B05C34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980F-206A-4E72-ABAB-B944C9D1D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0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0D6A-E583-46DC-96DA-D40097B05C34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980F-206A-4E72-ABAB-B944C9D1D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8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0D6A-E583-46DC-96DA-D40097B05C34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980F-206A-4E72-ABAB-B944C9D1D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0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0D6A-E583-46DC-96DA-D40097B05C34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980F-206A-4E72-ABAB-B944C9D1D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396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0D6A-E583-46DC-96DA-D40097B05C34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980F-206A-4E72-ABAB-B944C9D1D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3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0D6A-E583-46DC-96DA-D40097B05C34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980F-206A-4E72-ABAB-B944C9D1D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19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0D6A-E583-46DC-96DA-D40097B05C34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D980F-206A-4E72-ABAB-B944C9D1D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79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F0D6A-E583-46DC-96DA-D40097B05C34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D980F-206A-4E72-ABAB-B944C9D1D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2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026" y="1254883"/>
            <a:ext cx="11781183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Определение показателей </a:t>
            </a:r>
            <a:r>
              <a:rPr lang="ru-RU" b="1" dirty="0" err="1" smtClean="0"/>
              <a:t>энергоэффективности</a:t>
            </a:r>
            <a:r>
              <a:rPr lang="ru-RU" b="1" dirty="0" smtClean="0"/>
              <a:t> систем кондиционирования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9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9773" y="1485685"/>
            <a:ext cx="96740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Также для кондиционеров, работающих в режиме тепловых насосов, используют аналогичный показатель HSPF (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Heating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Seasonal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Performance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Factor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– коэффициент, подобный величине SEEF, однако относящийся к отопительному сезону, а не охладительному. Применяется, в основном, к тепловым насосам с аналогичным ограничением в 19 кВт. </a:t>
            </a:r>
            <a:endParaRPr lang="ru-RU" sz="2800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713058"/>
            <a:ext cx="9144000" cy="466380"/>
          </a:xfrm>
        </p:spPr>
        <p:txBody>
          <a:bodyPr/>
          <a:lstStyle/>
          <a:p>
            <a:r>
              <a:rPr lang="ru-RU" dirty="0" smtClean="0"/>
              <a:t>Термины и определения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5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3304" y="1184775"/>
            <a:ext cx="103101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В международной практике для определения энергетической эффективности небольших систем  кондиционирования воздуха при нестационарных условиях используют сезонный показатель </a:t>
            </a:r>
            <a:r>
              <a:rPr lang="ru-RU" sz="2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энергоэффективности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SEEF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SEEF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ru-RU" sz="22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Seasonal</a:t>
            </a:r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Energy</a:t>
            </a:r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Efficiency</a:t>
            </a:r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Ratio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– отношение выходной энергии охлаждения к потребляемой электрической энергии (как и EEF), однако этот показатель позволяет получить характеристику эффективности системы в течение сезона (при изменяющейся температуре наружного воздуха). Как правило, величина SEEF используется для кондиционеров воздуха мощностью до 19 кВт и выражается с помощью формулы  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3" y="4324096"/>
            <a:ext cx="11723523" cy="1071715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41998"/>
            <a:ext cx="9144000" cy="466380"/>
          </a:xfrm>
        </p:spPr>
        <p:txBody>
          <a:bodyPr/>
          <a:lstStyle/>
          <a:p>
            <a:r>
              <a:rPr lang="ru-RU" dirty="0" smtClean="0"/>
              <a:t>Термины и определения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6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8556" y="1510279"/>
            <a:ext cx="96210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</a:t>
            </a:r>
            <a:r>
              <a:rPr lang="ru-RU" sz="2400" dirty="0" smtClean="0"/>
              <a:t>В западно-европейской практике используется величина – ESEER</a:t>
            </a:r>
          </a:p>
          <a:p>
            <a:pPr algn="just"/>
            <a:r>
              <a:rPr lang="ru-RU" sz="2400" dirty="0" smtClean="0"/>
              <a:t>(</a:t>
            </a:r>
            <a:r>
              <a:rPr lang="ru-RU" sz="2400" b="1" dirty="0" smtClean="0"/>
              <a:t>Европейский сезонный коэффициент энергетической эффективности</a:t>
            </a:r>
            <a:r>
              <a:rPr lang="ru-RU" sz="2400" dirty="0" smtClean="0"/>
              <a:t>), который определяется по формуле: </a:t>
            </a:r>
          </a:p>
          <a:p>
            <a:pPr algn="just"/>
            <a:endParaRPr lang="ru-RU" sz="2000" dirty="0" smtClean="0"/>
          </a:p>
          <a:p>
            <a:pPr algn="just"/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/>
              <a:t>где a, b, c, d – некоторые весовые факторы при величинах EER, определенных при соответственно 25%-ной, 50%-ной, 75%-ной и 100%-ной нагрузке. 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811" y="2770796"/>
            <a:ext cx="7625624" cy="612008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41998"/>
            <a:ext cx="9144000" cy="466380"/>
          </a:xfrm>
        </p:spPr>
        <p:txBody>
          <a:bodyPr/>
          <a:lstStyle/>
          <a:p>
            <a:r>
              <a:rPr lang="ru-RU" dirty="0" smtClean="0"/>
              <a:t>Термины и определения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58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/>
              <a:t>Типы систем кондиционирования воздуха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51723" y="1336527"/>
            <a:ext cx="985961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800" dirty="0" smtClean="0"/>
              <a:t>Системы кондиционирования воздуха по применяемому холодильному оборудованию подразделяются на:</a:t>
            </a:r>
          </a:p>
          <a:p>
            <a:pPr algn="just"/>
            <a:r>
              <a:rPr lang="ru-RU" sz="2800" dirty="0" smtClean="0"/>
              <a:t>– системы с кондиционерами – сплит-системами;</a:t>
            </a:r>
          </a:p>
          <a:p>
            <a:pPr algn="just"/>
            <a:r>
              <a:rPr lang="ru-RU" sz="2800" dirty="0" smtClean="0"/>
              <a:t>– системы с канальными кондиционерами  </a:t>
            </a:r>
          </a:p>
          <a:p>
            <a:pPr algn="just"/>
            <a:r>
              <a:rPr lang="ru-RU" sz="2800" dirty="0" smtClean="0"/>
              <a:t>– сплит-системы, совмещенными с приточной вентиляцией;</a:t>
            </a:r>
          </a:p>
          <a:p>
            <a:pPr algn="just"/>
            <a:r>
              <a:rPr lang="ru-RU" sz="2800" dirty="0" smtClean="0"/>
              <a:t>– системы с </a:t>
            </a:r>
            <a:r>
              <a:rPr lang="ru-RU" sz="2800" dirty="0" err="1" smtClean="0"/>
              <a:t>чиллерами</a:t>
            </a:r>
            <a:r>
              <a:rPr lang="ru-RU" sz="2800" dirty="0" smtClean="0"/>
              <a:t> и </a:t>
            </a:r>
            <a:r>
              <a:rPr lang="ru-RU" sz="2800" dirty="0" err="1" smtClean="0"/>
              <a:t>вентиляторными</a:t>
            </a:r>
            <a:r>
              <a:rPr lang="ru-RU" sz="2800" dirty="0" smtClean="0"/>
              <a:t> доводчиками (</a:t>
            </a:r>
            <a:r>
              <a:rPr lang="ru-RU" sz="2800" dirty="0" err="1" smtClean="0"/>
              <a:t>фанкойлами</a:t>
            </a:r>
            <a:r>
              <a:rPr lang="ru-RU" sz="2800" dirty="0" smtClean="0"/>
              <a:t>);</a:t>
            </a:r>
          </a:p>
          <a:p>
            <a:pPr algn="just"/>
            <a:r>
              <a:rPr lang="ru-RU" sz="2800" dirty="0" smtClean="0"/>
              <a:t>– системы с крышными кондиционерами;</a:t>
            </a:r>
          </a:p>
          <a:p>
            <a:pPr algn="just"/>
            <a:r>
              <a:rPr lang="ru-RU" sz="2800" dirty="0" smtClean="0"/>
              <a:t>– системы со шкафными кондиционерами;</a:t>
            </a:r>
          </a:p>
          <a:p>
            <a:pPr algn="just"/>
            <a:r>
              <a:rPr lang="ru-RU" sz="2800" dirty="0" smtClean="0"/>
              <a:t>– системы с прецизионными кондиционерами;</a:t>
            </a:r>
          </a:p>
          <a:p>
            <a:pPr algn="just"/>
            <a:r>
              <a:rPr lang="ru-RU" sz="2800" dirty="0" smtClean="0"/>
              <a:t>– системы с центральными кондиционерами.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469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/>
              <a:t>Типы систем кондиционирования воздуха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17982" y="966257"/>
            <a:ext cx="100584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</a:t>
            </a:r>
            <a:r>
              <a:rPr lang="ru-RU" sz="2800" dirty="0" smtClean="0"/>
              <a:t>Для кондиционирования воздуха в жилых и общественных (офисных) помещениях наибольшее распространение получили </a:t>
            </a:r>
            <a:r>
              <a:rPr lang="ru-RU" sz="2800" b="1" dirty="0" smtClean="0"/>
              <a:t>кондиционеры сплит-систем.</a:t>
            </a:r>
            <a:endParaRPr lang="ru-RU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397" y="2351252"/>
            <a:ext cx="4913205" cy="438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8018" y="1926898"/>
            <a:ext cx="9952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Для кондиционирования здания, имеющего большое количество помещений с разными тепловыми нагрузками, изменяющимися в течение суток, применяют </a:t>
            </a:r>
            <a:r>
              <a:rPr lang="ru-RU" sz="2400" b="1" dirty="0" smtClean="0"/>
              <a:t>многозональные системы с изменяемым расходом хладоагента.</a:t>
            </a:r>
            <a:r>
              <a:rPr lang="ru-RU" sz="2400" dirty="0" smtClean="0"/>
              <a:t> Такие системы позволяют к одному наружному блоку  присоединять, как правило, до 16 внутренних блоков не только различной мощности, но и различного конструктивного исполнения (настенные, кассетные, канальные, т.д.). Кроме того, такие блоки  могут включаться и работать независимо друг от друга, причем часть их – на режиме охлаждения, а часть – на режиме обогрева.</a:t>
            </a:r>
            <a:endParaRPr lang="ru-RU" sz="2400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54036"/>
            <a:ext cx="9144000" cy="466380"/>
          </a:xfrm>
        </p:spPr>
        <p:txBody>
          <a:bodyPr/>
          <a:lstStyle/>
          <a:p>
            <a:r>
              <a:rPr lang="ru-RU" dirty="0"/>
              <a:t>Типы систем кондиционирования воздуха</a:t>
            </a:r>
          </a:p>
        </p:txBody>
      </p:sp>
    </p:spTree>
    <p:extLst>
      <p:ext uri="{BB962C8B-B14F-4D97-AF65-F5344CB8AC3E}">
        <p14:creationId xmlns:p14="http://schemas.microsoft.com/office/powerpoint/2010/main" val="26628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533" y="801757"/>
            <a:ext cx="7930842" cy="5811078"/>
          </a:xfrm>
          <a:prstGeom prst="rect">
            <a:avLst/>
          </a:prstGeom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/>
              <a:t>Типы систем кондиционирования воздуха</a:t>
            </a:r>
          </a:p>
        </p:txBody>
      </p:sp>
    </p:spTree>
    <p:extLst>
      <p:ext uri="{BB962C8B-B14F-4D97-AF65-F5344CB8AC3E}">
        <p14:creationId xmlns:p14="http://schemas.microsoft.com/office/powerpoint/2010/main" val="5540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25826" y="1039792"/>
            <a:ext cx="100451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 </a:t>
            </a:r>
            <a:r>
              <a:rPr lang="ru-RU" sz="2800" b="1" dirty="0" smtClean="0"/>
              <a:t>Канальные кондиционеры </a:t>
            </a:r>
            <a:r>
              <a:rPr lang="ru-RU" sz="2800" dirty="0" smtClean="0"/>
              <a:t>предназначены, как правило, для кондиционирования нескольких помещений одновременно. Такие кондиционеры  прежде всего, рассчитаны на работу в режиме рециркуляции.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32" y="2855674"/>
            <a:ext cx="6396141" cy="3198157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/>
              <a:t>Типы систем кондиционирования воздуха</a:t>
            </a:r>
          </a:p>
        </p:txBody>
      </p:sp>
    </p:spTree>
    <p:extLst>
      <p:ext uri="{BB962C8B-B14F-4D97-AF65-F5344CB8AC3E}">
        <p14:creationId xmlns:p14="http://schemas.microsoft.com/office/powerpoint/2010/main" val="10102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4487" y="1046922"/>
            <a:ext cx="997888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Кондиционеры сплит-системы с приточной вентиляцией 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позволяют эффективно решать одновременно задачи вентиляции и кондиционирования помещения в течение всего года. Сплит-системы с приточной вентиляцией предназначены для установки в квартирах и офисных помещениях большого объема, магазинах, ресторанах и других местах, когда одновременно с кондиционированием необходима подача свежего (наружного) воздуха. </a:t>
            </a:r>
          </a:p>
          <a:p>
            <a:pPr algn="just"/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Кондиционер сплит-системы с приточной вентиляцией состоит из двух блоков – компрессорно-конденсаторного (внешнего блока) и испарительного (внутреннего блока). </a:t>
            </a:r>
            <a:endParaRPr lang="ru-RU" sz="28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/>
              <a:t>Типы систем кондиционирования воздуха</a:t>
            </a:r>
          </a:p>
        </p:txBody>
      </p:sp>
    </p:spTree>
    <p:extLst>
      <p:ext uri="{BB962C8B-B14F-4D97-AF65-F5344CB8AC3E}">
        <p14:creationId xmlns:p14="http://schemas.microsoft.com/office/powerpoint/2010/main" val="33009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148" y="1027067"/>
            <a:ext cx="109860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Системы с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чиллерами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и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фанкойлами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позволяют обеспечить независимое регулирование температуры одновременно в большом количестве помещений, например в гостиницах, офисах и т.д. Вентиляционные доводчики (фанкойлы) могут обособленно включаться и выключаться, а также изменять свою </a:t>
            </a:r>
            <a:r>
              <a:rPr lang="ru-RU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холодо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и теплопроизводительность. 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631" y="3704723"/>
            <a:ext cx="6934200" cy="3095625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/>
              <a:t>Типы систем кондиционирования воздуха</a:t>
            </a:r>
          </a:p>
        </p:txBody>
      </p:sp>
    </p:spTree>
    <p:extLst>
      <p:ext uri="{BB962C8B-B14F-4D97-AF65-F5344CB8AC3E}">
        <p14:creationId xmlns:p14="http://schemas.microsoft.com/office/powerpoint/2010/main" val="6948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0349" y="1400626"/>
            <a:ext cx="7620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0A"/>
                </a:solidFill>
                <a:latin typeface="TimesNewRoman,Bold"/>
              </a:rPr>
              <a:t>ЭНЕРГЕТИЧЕСКАЯ ЭФФЕКТИВНОСТЬ ЗДАНИЙ</a:t>
            </a:r>
            <a:r>
              <a:rPr lang="ru-RU" sz="3200" b="1" dirty="0">
                <a:solidFill>
                  <a:srgbClr val="00000A"/>
                </a:solidFill>
                <a:latin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200" b="1" dirty="0">
                <a:solidFill>
                  <a:srgbClr val="00000A"/>
                </a:solidFill>
                <a:latin typeface="TimesNewRoman,Bold"/>
              </a:rPr>
              <a:t>Метод расчета энергопотребления</a:t>
            </a:r>
          </a:p>
          <a:p>
            <a:pPr algn="ctr"/>
            <a:r>
              <a:rPr lang="ru-RU" sz="3200" b="1" dirty="0">
                <a:solidFill>
                  <a:srgbClr val="00000A"/>
                </a:solidFill>
                <a:latin typeface="TimesNewRoman,Bold"/>
              </a:rPr>
              <a:t>при отоплении</a:t>
            </a:r>
            <a:r>
              <a:rPr lang="ru-RU" sz="3200" b="1" dirty="0">
                <a:solidFill>
                  <a:srgbClr val="00000A"/>
                </a:solidFill>
                <a:latin typeface="Times New Roman" panose="02020603050405020304" pitchFamily="18" charset="0"/>
              </a:rPr>
              <a:t>, </a:t>
            </a:r>
            <a:r>
              <a:rPr lang="ru-RU" sz="3200" b="1" dirty="0">
                <a:solidFill>
                  <a:srgbClr val="00000A"/>
                </a:solidFill>
                <a:latin typeface="TimesNewRoman,Bold"/>
              </a:rPr>
              <a:t>охлаждении</a:t>
            </a:r>
            <a:r>
              <a:rPr lang="ru-RU" sz="3200" b="1" dirty="0">
                <a:solidFill>
                  <a:srgbClr val="00000A"/>
                </a:solidFill>
                <a:latin typeface="Times New Roman" panose="02020603050405020304" pitchFamily="18" charset="0"/>
              </a:rPr>
              <a:t>, </a:t>
            </a:r>
            <a:r>
              <a:rPr lang="ru-RU" sz="3200" b="1" dirty="0">
                <a:solidFill>
                  <a:srgbClr val="00000A"/>
                </a:solidFill>
                <a:latin typeface="TimesNewRoman,Bold"/>
              </a:rPr>
              <a:t>вентиляции</a:t>
            </a:r>
            <a:r>
              <a:rPr lang="ru-RU" sz="3200" b="1" dirty="0">
                <a:solidFill>
                  <a:srgbClr val="00000A"/>
                </a:solidFill>
                <a:latin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200" b="1" dirty="0">
                <a:solidFill>
                  <a:srgbClr val="00000A"/>
                </a:solidFill>
                <a:latin typeface="TimesNewRoman,Bold"/>
              </a:rPr>
              <a:t>освещении и горячем водоснабжении</a:t>
            </a:r>
          </a:p>
          <a:p>
            <a:pPr algn="ctr"/>
            <a:r>
              <a:rPr lang="ru-RU" sz="3200" b="1" dirty="0">
                <a:solidFill>
                  <a:srgbClr val="00000A"/>
                </a:solidFill>
                <a:latin typeface="TimesNewRoman,Bold"/>
              </a:rPr>
              <a:t>ДСТУ Б А</a:t>
            </a:r>
            <a:r>
              <a:rPr lang="ru-RU" sz="3200" b="1" dirty="0">
                <a:solidFill>
                  <a:srgbClr val="00000A"/>
                </a:solidFill>
                <a:latin typeface="Times New Roman" panose="02020603050405020304" pitchFamily="18" charset="0"/>
              </a:rPr>
              <a:t>.2.2-12:2015</a:t>
            </a:r>
          </a:p>
          <a:p>
            <a:r>
              <a:rPr lang="ru-RU" sz="1600" dirty="0" smtClean="0">
                <a:solidFill>
                  <a:srgbClr val="00000A"/>
                </a:solidFill>
                <a:latin typeface="TimesNew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1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6108" y="967408"/>
            <a:ext cx="111318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Крышные кондиционеры 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представляют собой холодильную машину, конструктивно выполненную в виде единого блока (моноблока), предназначенного для установки на плоских кровлях зданий. Крышные кондиционеры позволяют одновременно осуществлять вентиляцию и регулировать температуру воздуха в помещении. </a:t>
            </a:r>
          </a:p>
          <a:p>
            <a:pPr algn="just"/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Обычно крышные кондиционеры применяются для кондиционирования и вентиляции больших супермаркетов, спортивных сооружений, конференц-залов, т.е. больших открытых залов с общим потолком.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372" y="3938192"/>
            <a:ext cx="4121263" cy="2670358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/>
              <a:t>Типы систем кондиционирования воздуха</a:t>
            </a:r>
          </a:p>
        </p:txBody>
      </p:sp>
    </p:spTree>
    <p:extLst>
      <p:ext uri="{BB962C8B-B14F-4D97-AF65-F5344CB8AC3E}">
        <p14:creationId xmlns:p14="http://schemas.microsoft.com/office/powerpoint/2010/main" val="40080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6400" y="742120"/>
            <a:ext cx="94421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Шкафные кондиционеры 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представляют собой, как правило, моноблок, предназначенный для установки в помещении, где необходимо круглосуточно и ежедневно регулировать температуру и чистоту воздуха.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695" y="2463974"/>
            <a:ext cx="3607409" cy="4394026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/>
              <a:t>Типы систем кондиционирования воздуха</a:t>
            </a:r>
          </a:p>
        </p:txBody>
      </p:sp>
    </p:spTree>
    <p:extLst>
      <p:ext uri="{BB962C8B-B14F-4D97-AF65-F5344CB8AC3E}">
        <p14:creationId xmlns:p14="http://schemas.microsoft.com/office/powerpoint/2010/main" val="131459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3757" y="1086678"/>
            <a:ext cx="95813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Прецизионные кондиционеры 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представляют собой разновидность шкафных кондиционеров. Они оборудованы различными типами систем микропроцессорного управления и способны поддерживать в помещении не только точные параметры по температуре, но и по влажности.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483" y="3167270"/>
            <a:ext cx="4251868" cy="3533338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/>
              <a:t>Типы систем кондиционирования воздуха</a:t>
            </a:r>
          </a:p>
        </p:txBody>
      </p:sp>
    </p:spTree>
    <p:extLst>
      <p:ext uri="{BB962C8B-B14F-4D97-AF65-F5344CB8AC3E}">
        <p14:creationId xmlns:p14="http://schemas.microsoft.com/office/powerpoint/2010/main" val="5902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1565" y="1113183"/>
            <a:ext cx="94090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Центральные кондиционеры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наиболее распространенные в комфортном и технологическом кондиционировании, представляют собой кондиционеры, снабжаемые холодом (подводом хладоагента в виде холодной воды или растворов гликолей), теплотой (подводом теплоносителя в виде горячей воды или пара) и электроэнергией для привода вентиляторов, насосов, запорно-регулирующих устройств от внешних источников. Центральные кондиционеры  предназначены для обслуживания как нескольких помещений, так и одного большого помещения. </a:t>
            </a:r>
            <a:endParaRPr lang="ru-RU" sz="28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/>
              <a:t>Типы систем кондиционирования воздуха</a:t>
            </a:r>
          </a:p>
        </p:txBody>
      </p:sp>
    </p:spTree>
    <p:extLst>
      <p:ext uri="{BB962C8B-B14F-4D97-AF65-F5344CB8AC3E}">
        <p14:creationId xmlns:p14="http://schemas.microsoft.com/office/powerpoint/2010/main" val="13443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776851"/>
            <a:ext cx="12193057" cy="5834378"/>
          </a:xfrm>
          <a:prstGeom prst="rect">
            <a:avLst/>
          </a:prstGeom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/>
              <a:t>Типы систем кондиционирования воздуха</a:t>
            </a:r>
          </a:p>
        </p:txBody>
      </p:sp>
    </p:spTree>
    <p:extLst>
      <p:ext uri="{BB962C8B-B14F-4D97-AF65-F5344CB8AC3E}">
        <p14:creationId xmlns:p14="http://schemas.microsoft.com/office/powerpoint/2010/main" val="20911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87" y="1275935"/>
            <a:ext cx="5161888" cy="5071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475" y="1789043"/>
            <a:ext cx="5898242" cy="4159318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/>
              <a:t>Типы систем кондиционирования воздуха</a:t>
            </a:r>
          </a:p>
        </p:txBody>
      </p:sp>
    </p:spTree>
    <p:extLst>
      <p:ext uri="{BB962C8B-B14F-4D97-AF65-F5344CB8AC3E}">
        <p14:creationId xmlns:p14="http://schemas.microsoft.com/office/powerpoint/2010/main" val="2798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7131" y="92764"/>
            <a:ext cx="94819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Определение энергетической эффективности систем кондиционирования в расчетном режиме 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7983" y="948778"/>
            <a:ext cx="9501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На рисунке представлена принципиальная схема </a:t>
            </a:r>
            <a:r>
              <a:rPr lang="ru-RU" sz="2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воздухоохлаждения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местно-центральной СКВ помещений здания банка .</a:t>
            </a:r>
          </a:p>
          <a:p>
            <a:pPr algn="just"/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Для охлаждения воды использована холодильная машина EUWL200 КХ производства фирмы «</a:t>
            </a:r>
            <a:r>
              <a:rPr lang="ru-RU" sz="2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Daikin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», которая имеет </a:t>
            </a:r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расчетную </a:t>
            </a:r>
            <a:r>
              <a:rPr lang="ru-RU" sz="22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холодопроизводитсльность</a:t>
            </a:r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514 кВт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состоит из двух винтовых компрессоров </a:t>
            </a:r>
            <a:r>
              <a:rPr lang="ru-RU" sz="22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потребляет 163,3 кВт электроэнергии. 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Хладон R134A конденсируется в трубах воздушного конденсатора </a:t>
            </a:r>
            <a:r>
              <a:rPr lang="ru-RU" sz="22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2, 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установленного на кровле. 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7983" y="3790242"/>
            <a:ext cx="9501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Для обеспечения конденсации холодильного агента через </a:t>
            </a:r>
            <a:r>
              <a:rPr lang="ru-RU" sz="2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оребрение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трубок конденсатора </a:t>
            </a:r>
            <a:r>
              <a:rPr lang="ru-RU" sz="22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от работы десяти осевых вентиляторов, потребляющих </a:t>
            </a:r>
            <a:r>
              <a:rPr lang="ru-RU" sz="2200" b="1" i="1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Nвн.кон</a:t>
            </a:r>
            <a:r>
              <a:rPr lang="ru-RU" sz="22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 9,4 кВт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электроэнергии, подается наружный воздух </a:t>
            </a:r>
            <a:r>
              <a:rPr lang="ru-RU" sz="2200" b="0" i="1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Lн</a:t>
            </a:r>
            <a:r>
              <a:rPr lang="ru-RU" sz="22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sz="22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Жидкий холодильный агент через терморегулирующий вентиль (ТРВ) </a:t>
            </a:r>
            <a:r>
              <a:rPr lang="ru-RU" sz="22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 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виде парожидкостной смеси поступает в трубки испарителей </a:t>
            </a:r>
            <a:r>
              <a:rPr lang="ru-RU" sz="22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 контролю температуры охлажденной воды </a:t>
            </a:r>
            <a:r>
              <a:rPr lang="ru-RU" sz="2200" b="0" i="1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twx</a:t>
            </a:r>
            <a:r>
              <a:rPr lang="ru-RU" sz="22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 8 °C автоматически изменяется </a:t>
            </a:r>
            <a:r>
              <a:rPr lang="ru-RU" sz="2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холодо-производитсльность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холодильной машины от 100 до 20%.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78103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76" y="724541"/>
            <a:ext cx="6042992" cy="584230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6218" y="0"/>
            <a:ext cx="111715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Принципиальная схема холодоснабжения местно-центральной системы кондиционирования воздуха в</a:t>
            </a:r>
            <a:r>
              <a:rPr lang="en-US" sz="2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здании</a:t>
            </a:r>
            <a:r>
              <a:rPr lang="en-US" sz="2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банка: </a:t>
            </a:r>
          </a:p>
          <a:p>
            <a:pPr algn="just"/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————контур циркуляции холодной воды 8/12 °С; </a:t>
            </a:r>
          </a:p>
          <a:p>
            <a:pPr algn="just"/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—X—X— контур</a:t>
            </a:r>
            <a:r>
              <a:rPr lang="en-US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циркуляции хладона R134 А; </a:t>
            </a:r>
          </a:p>
          <a:p>
            <a:pPr algn="just"/>
            <a:r>
              <a:rPr lang="el-GR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—Λ—Λ—</a:t>
            </a:r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контур циркуляции антифриза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5912" y="2113870"/>
            <a:ext cx="5459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–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компрессор; </a:t>
            </a:r>
            <a:r>
              <a:rPr lang="ru-RU" sz="14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 –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конденсатор в потоке наружного воздуха </a:t>
            </a:r>
            <a:r>
              <a:rPr lang="ru-RU" sz="1400" b="1" i="1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Lн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ru-RU" sz="14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 –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испаритель; </a:t>
            </a:r>
            <a:r>
              <a:rPr lang="ru-RU" sz="14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 –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ТРВ; </a:t>
            </a:r>
            <a:r>
              <a:rPr lang="ru-RU" sz="14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 –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сборный бак охлажденной воды </a:t>
            </a:r>
            <a:r>
              <a:rPr lang="ru-RU" sz="1400" b="1" i="1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twx</a:t>
            </a:r>
            <a:r>
              <a:rPr lang="ru-RU" sz="14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8 °C; </a:t>
            </a:r>
            <a:r>
              <a:rPr lang="ru-RU" sz="14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 – </a:t>
            </a:r>
            <a:r>
              <a:rPr lang="ru-RU" sz="1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подающий и обратный 61 т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рубопроводы для снабжения центральных кондиционеров </a:t>
            </a:r>
            <a:r>
              <a:rPr lang="ru-RU" sz="1400" b="1" i="0" u="none" strike="noStrike" baseline="0" dirty="0" err="1" smtClean="0">
                <a:latin typeface="Times New Roman" panose="02020603050405020304" pitchFamily="18" charset="0"/>
              </a:rPr>
              <a:t>периметральной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 зоны; </a:t>
            </a:r>
            <a:r>
              <a:rPr lang="ru-RU" sz="1400" b="1" i="1" u="none" strike="noStrike" baseline="0" dirty="0" smtClean="0">
                <a:latin typeface="Times New Roman" panose="02020603050405020304" pitchFamily="18" charset="0"/>
              </a:rPr>
              <a:t>7 – 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подающий и обратный трубопроводы для воздухоохладителей местных </a:t>
            </a:r>
            <a:r>
              <a:rPr lang="ru-RU" sz="1400" b="1" i="0" u="none" strike="noStrike" baseline="0" dirty="0" err="1" smtClean="0">
                <a:latin typeface="Times New Roman" panose="02020603050405020304" pitchFamily="18" charset="0"/>
              </a:rPr>
              <a:t>вентиляторных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 доводчиков в </a:t>
            </a:r>
            <a:r>
              <a:rPr lang="ru-RU" sz="1400" b="1" i="0" u="none" strike="noStrike" baseline="0" dirty="0" err="1" smtClean="0">
                <a:latin typeface="Times New Roman" panose="02020603050405020304" pitchFamily="18" charset="0"/>
              </a:rPr>
              <a:t>периметральной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 зоне; </a:t>
            </a:r>
            <a:r>
              <a:rPr lang="ru-RU" sz="1400" b="1" i="1" u="none" strike="noStrike" baseline="0" dirty="0" smtClean="0">
                <a:latin typeface="Times New Roman" panose="02020603050405020304" pitchFamily="18" charset="0"/>
              </a:rPr>
              <a:t>8 – 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подающий и обратный трубопроводы для воздухоохладителей центральных кондиционеров и местных </a:t>
            </a:r>
            <a:r>
              <a:rPr lang="ru-RU" sz="1400" b="1" i="0" u="none" strike="noStrike" baseline="0" dirty="0" err="1" smtClean="0">
                <a:latin typeface="Times New Roman" panose="02020603050405020304" pitchFamily="18" charset="0"/>
              </a:rPr>
              <a:t>вентиляторных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 доводчиков внутренней зоны; </a:t>
            </a:r>
            <a:r>
              <a:rPr lang="ru-RU" sz="1400" b="1" i="1" u="none" strike="noStrike" baseline="0" dirty="0" smtClean="0">
                <a:latin typeface="Times New Roman" panose="02020603050405020304" pitchFamily="18" charset="0"/>
              </a:rPr>
              <a:t>9 – 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сборный бак отепленной воды </a:t>
            </a:r>
            <a:r>
              <a:rPr lang="ru-RU" sz="1400" b="1" i="1" u="none" strike="noStrike" baseline="0" dirty="0" err="1" smtClean="0">
                <a:latin typeface="Times New Roman" panose="02020603050405020304" pitchFamily="18" charset="0"/>
              </a:rPr>
              <a:t>twоб</a:t>
            </a:r>
            <a:r>
              <a:rPr lang="ru-RU" sz="1400" b="1" i="1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= 12 °C; </a:t>
            </a:r>
            <a:r>
              <a:rPr lang="ru-RU" sz="1400" b="1" i="1" u="none" strike="noStrike" baseline="0" dirty="0" smtClean="0">
                <a:latin typeface="Times New Roman" panose="02020603050405020304" pitchFamily="18" charset="0"/>
              </a:rPr>
              <a:t>10 – 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пластинчатый теплообменник «вода-антифриз»; </a:t>
            </a:r>
            <a:r>
              <a:rPr lang="ru-RU" sz="1400" b="1" i="1" u="none" strike="noStrike" baseline="0" dirty="0" smtClean="0">
                <a:latin typeface="Times New Roman" panose="02020603050405020304" pitchFamily="18" charset="0"/>
              </a:rPr>
              <a:t>11 – 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трехходовой автоматический клапан; </a:t>
            </a:r>
            <a:r>
              <a:rPr lang="ru-RU" sz="1400" b="1" i="1" u="none" strike="noStrike" baseline="0" dirty="0" smtClean="0">
                <a:latin typeface="Times New Roman" panose="02020603050405020304" pitchFamily="18" charset="0"/>
              </a:rPr>
              <a:t>12 – 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охладитель антифриза в потоке наружного воздуха </a:t>
            </a:r>
            <a:r>
              <a:rPr lang="ru-RU" sz="1400" b="1" i="1" u="none" strike="noStrike" baseline="0" dirty="0" err="1" smtClean="0">
                <a:latin typeface="Times New Roman" panose="02020603050405020304" pitchFamily="18" charset="0"/>
              </a:rPr>
              <a:t>Lнx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; </a:t>
            </a:r>
            <a:r>
              <a:rPr lang="ru-RU" sz="1400" b="1" i="1" u="none" strike="noStrike" baseline="0" dirty="0" smtClean="0">
                <a:latin typeface="Times New Roman" panose="02020603050405020304" pitchFamily="18" charset="0"/>
              </a:rPr>
              <a:t>13 – 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ручной запорный клапан; </a:t>
            </a:r>
            <a:r>
              <a:rPr lang="ru-RU" sz="1400" b="1" i="1" u="none" strike="noStrike" baseline="0" dirty="0" smtClean="0">
                <a:latin typeface="Times New Roman" panose="02020603050405020304" pitchFamily="18" charset="0"/>
              </a:rPr>
              <a:t>14 – 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запорный клапан с электроприводом; </a:t>
            </a:r>
            <a:r>
              <a:rPr lang="ru-RU" sz="1400" b="1" i="1" u="none" strike="noStrike" baseline="0" dirty="0" smtClean="0">
                <a:latin typeface="Times New Roman" panose="02020603050405020304" pitchFamily="18" charset="0"/>
              </a:rPr>
              <a:t>15 – 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датчик контроля температуры охлажденной коды </a:t>
            </a:r>
            <a:r>
              <a:rPr lang="ru-RU" sz="1400" b="1" i="1" u="none" strike="noStrike" baseline="0" dirty="0" err="1" smtClean="0">
                <a:latin typeface="Times New Roman" panose="02020603050405020304" pitchFamily="18" charset="0"/>
              </a:rPr>
              <a:t>twx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= 8 °C; </a:t>
            </a:r>
            <a:r>
              <a:rPr lang="ru-RU" sz="1400" b="1" i="1" u="none" strike="noStrike" baseline="0" dirty="0" smtClean="0">
                <a:latin typeface="Times New Roman" panose="02020603050405020304" pitchFamily="18" charset="0"/>
              </a:rPr>
              <a:t>16 – 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датчик контроля температуры охлажденного антифриза </a:t>
            </a:r>
            <a:r>
              <a:rPr lang="ru-RU" sz="1400" b="1" i="1" u="none" strike="noStrike" baseline="0" dirty="0" smtClean="0">
                <a:latin typeface="Times New Roman" panose="02020603050405020304" pitchFamily="18" charset="0"/>
              </a:rPr>
              <a:t>tаф1 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= 5 °C; H1, Н2, Н3 </a:t>
            </a:r>
            <a:r>
              <a:rPr lang="ru-RU" sz="1400" b="1" i="1" u="none" strike="noStrike" baseline="0" dirty="0" smtClean="0">
                <a:latin typeface="Times New Roman" panose="02020603050405020304" pitchFamily="18" charset="0"/>
              </a:rPr>
              <a:t>– 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три группы насосов; Э1, Э2, Э3, Э4 </a:t>
            </a:r>
            <a:r>
              <a:rPr lang="ru-RU" sz="1400" b="1" i="1" u="none" strike="noStrike" baseline="0" dirty="0" smtClean="0">
                <a:latin typeface="Times New Roman" panose="02020603050405020304" pitchFamily="18" charset="0"/>
              </a:rPr>
              <a:t>– </a:t>
            </a:r>
            <a:r>
              <a:rPr lang="ru-RU" sz="1400" b="1" i="0" u="none" strike="noStrike" baseline="0" dirty="0" smtClean="0">
                <a:latin typeface="Times New Roman" panose="02020603050405020304" pitchFamily="18" charset="0"/>
              </a:rPr>
              <a:t>запорные клапаны с электрическим приводом.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934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4974" y="1602865"/>
            <a:ext cx="1020417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Охлаждение в испарителях </a:t>
            </a:r>
            <a:r>
              <a:rPr lang="ru-RU" sz="22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происходит от работы насосов группы H1, состоящей из трех насосов типа LP100-125/121 фирмы «</a:t>
            </a:r>
            <a:r>
              <a:rPr lang="ru-RU" sz="2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Grundfos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», производительностью по воде 55 м3/ч, c напором 14,5 м и </a:t>
            </a:r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установочной мощностью приводного электродвигателя </a:t>
            </a:r>
            <a:r>
              <a:rPr lang="ru-RU" sz="22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Nнас.1 </a:t>
            </a:r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 4 кВт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В расчетном режиме работают два насоса, а один – резервный. </a:t>
            </a:r>
          </a:p>
          <a:p>
            <a:pPr algn="just"/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Подача охлажденной воды от испарителей </a:t>
            </a:r>
            <a:r>
              <a:rPr lang="ru-RU" sz="22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осуществляется от работы насосов группы H2, состоящей из двух насосов фирмы «</a:t>
            </a:r>
            <a:r>
              <a:rPr lang="ru-RU" sz="2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Grundfos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 производительностью 110 м3/ч с напором 17 м </a:t>
            </a:r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установочной мощностью приводного электродвигателя </a:t>
            </a:r>
            <a:r>
              <a:rPr lang="ru-RU" sz="2200" b="1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Nнас.2 </a:t>
            </a:r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 7,5 кВт. 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Один насос рабочий, а второй – запасной. Рабочий насос имеет электронное управление частотой вращения по контролю постоянного давления в трубопроводах. 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7131" y="397564"/>
            <a:ext cx="94819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Определение энергетической эффективности систем кондиционирования в расчетном режиме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2645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6052" y="271670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Определение энергетической эффективности систем </a:t>
            </a:r>
            <a:r>
              <a:rPr lang="ru-RU" sz="20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кондиционирования в расчетном режиме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5946" y="1097988"/>
            <a:ext cx="101511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Для предохранения от гидравлических ударов и обеспечения устойчивой циркуляции воды служат баки </a:t>
            </a:r>
            <a:r>
              <a:rPr lang="ru-RU" sz="22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 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sz="22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9 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емкостью 1,5 м3 каждый. Снабжение холодной водой аппаратов системы кондиционирования воздуха осуществляется по трем контурам циркуляции: подающий и обратный трубопроводы </a:t>
            </a:r>
            <a:r>
              <a:rPr lang="ru-RU" sz="22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 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для снабжения воздухоохладителей </a:t>
            </a:r>
            <a:r>
              <a:rPr lang="ru-RU" sz="2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периметральной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зоны здания; подающий и обратный трубы </a:t>
            </a:r>
            <a:r>
              <a:rPr lang="ru-RU" sz="22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 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для снабжения воздухоохладителей местных агрегатов </a:t>
            </a:r>
            <a:r>
              <a:rPr lang="ru-RU" sz="22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периметральной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зоны; подающей и обратной трубопроводы </a:t>
            </a:r>
            <a:r>
              <a:rPr lang="ru-RU" sz="2200" b="0" i="1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8 </a:t>
            </a:r>
            <a:r>
              <a:rPr lang="ru-RU" sz="22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для обслуживания воздухоохладителей центральных и местных агрегатов внутренней зоны. 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5945" y="4047965"/>
            <a:ext cx="101511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расчетных условиях теплого периода года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охлаждения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системы кондиционирования воздуха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определяться по выражению: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 smtClean="0"/>
              <a:t>Перечень нормативной документации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58" y="688494"/>
            <a:ext cx="11244514" cy="57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973" y="1298713"/>
            <a:ext cx="7018670" cy="15902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07095" y="1662956"/>
            <a:ext cx="993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068" y="3416368"/>
            <a:ext cx="7854784" cy="15664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81200" y="3736928"/>
            <a:ext cx="993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7131" y="397564"/>
            <a:ext cx="94819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Определение энергетической эффективности систем кондиционирования в расчетном режиме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3048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07699" y="2093842"/>
            <a:ext cx="9481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Спасибо </a:t>
            </a: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 внимание</a:t>
            </a:r>
            <a:endParaRPr lang="ru-RU" sz="4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 smtClean="0"/>
              <a:t>Перечень нормативной документации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64975" y="927009"/>
            <a:ext cx="987286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      В США для кондиционеров небольшой мощностью существует практика определения энергетической эффективности по показателю SEEF. </a:t>
            </a:r>
            <a:endParaRPr lang="en-US" sz="2200" dirty="0" smtClean="0"/>
          </a:p>
          <a:p>
            <a:pPr algn="just"/>
            <a:r>
              <a:rPr lang="en-US" sz="2200" dirty="0"/>
              <a:t> </a:t>
            </a:r>
            <a:r>
              <a:rPr lang="en-US" sz="2200" dirty="0" smtClean="0"/>
              <a:t>       S</a:t>
            </a:r>
            <a:r>
              <a:rPr lang="ru-RU" sz="2200" dirty="0" smtClean="0"/>
              <a:t>EEF (</a:t>
            </a:r>
            <a:r>
              <a:rPr lang="ru-RU" sz="2200" dirty="0" err="1" smtClean="0"/>
              <a:t>Seasonal</a:t>
            </a:r>
            <a:r>
              <a:rPr lang="ru-RU" sz="2200" dirty="0" smtClean="0"/>
              <a:t> </a:t>
            </a:r>
            <a:r>
              <a:rPr lang="ru-RU" sz="2200" dirty="0" err="1" smtClean="0"/>
              <a:t>Energy</a:t>
            </a:r>
            <a:r>
              <a:rPr lang="ru-RU" sz="2200" dirty="0" smtClean="0"/>
              <a:t> </a:t>
            </a:r>
            <a:r>
              <a:rPr lang="ru-RU" sz="2200" dirty="0" err="1" smtClean="0"/>
              <a:t>Efficiency</a:t>
            </a:r>
            <a:r>
              <a:rPr lang="ru-RU" sz="2200" dirty="0" smtClean="0"/>
              <a:t> </a:t>
            </a:r>
            <a:r>
              <a:rPr lang="ru-RU" sz="2200" dirty="0" err="1" smtClean="0"/>
              <a:t>Ratio</a:t>
            </a:r>
            <a:r>
              <a:rPr lang="ru-RU" sz="2200" dirty="0" smtClean="0"/>
              <a:t>) – отношение выходной энергии охлаждения к потребляемой электрической энергии (как и EEF), однако этот показатель позволяет получить характеристику эффективности оборудования в течение сезона (при изменяющейся температуре наружного воздуха). Величина</a:t>
            </a:r>
          </a:p>
          <a:p>
            <a:pPr algn="just"/>
            <a:r>
              <a:rPr lang="ru-RU" sz="2200" dirty="0" smtClean="0"/>
              <a:t>        SEEF используется для кондиционеров воздуха мощностью до 19 кВт.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97495" y="3388020"/>
            <a:ext cx="9753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     Для определения энергетической эффективности кондиционеров небольшой мощности в режиме отопления широко используется показатель HSPF.</a:t>
            </a:r>
          </a:p>
          <a:p>
            <a:pPr algn="just"/>
            <a:r>
              <a:rPr lang="ru-RU" sz="2200" dirty="0" smtClean="0"/>
              <a:t>     HSPF (</a:t>
            </a:r>
            <a:r>
              <a:rPr lang="ru-RU" sz="2200" dirty="0" err="1" smtClean="0"/>
              <a:t>Heating</a:t>
            </a:r>
            <a:r>
              <a:rPr lang="ru-RU" sz="2200" dirty="0" smtClean="0"/>
              <a:t> </a:t>
            </a:r>
            <a:r>
              <a:rPr lang="ru-RU" sz="2200" dirty="0" err="1" smtClean="0"/>
              <a:t>Seasonal</a:t>
            </a:r>
            <a:r>
              <a:rPr lang="ru-RU" sz="2200" dirty="0" smtClean="0"/>
              <a:t> </a:t>
            </a:r>
            <a:r>
              <a:rPr lang="ru-RU" sz="2200" dirty="0" err="1" smtClean="0"/>
              <a:t>Performance</a:t>
            </a:r>
            <a:r>
              <a:rPr lang="ru-RU" sz="2200" dirty="0" smtClean="0"/>
              <a:t> </a:t>
            </a:r>
            <a:r>
              <a:rPr lang="ru-RU" sz="2200" dirty="0" err="1" smtClean="0"/>
              <a:t>Factor</a:t>
            </a:r>
            <a:r>
              <a:rPr lang="ru-RU" sz="2200" dirty="0" smtClean="0"/>
              <a:t>) – коэффициент, подобный</a:t>
            </a:r>
          </a:p>
          <a:p>
            <a:pPr algn="just"/>
            <a:r>
              <a:rPr lang="ru-RU" sz="2200" dirty="0" smtClean="0"/>
              <a:t>величине SEEF, однако относящийся к отопительному сезону, а не охладительному.       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026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 smtClean="0"/>
              <a:t>Перечень нормативной документации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58" y="675449"/>
            <a:ext cx="10895553" cy="58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 smtClean="0"/>
              <a:t>Структура нормативной документации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71" y="897627"/>
            <a:ext cx="11524568" cy="51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182977"/>
            <a:ext cx="9713843" cy="46638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Алгоритм расчета энергопотребления здания согласно  ДСТУ Б А.2.2-12:2015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714" y="649356"/>
            <a:ext cx="9206292" cy="592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 smtClean="0"/>
              <a:t>Продолжение алгоритма расчета энергопотребления здания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394" y="649357"/>
            <a:ext cx="8446606" cy="602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977"/>
            <a:ext cx="9144000" cy="466380"/>
          </a:xfrm>
        </p:spPr>
        <p:txBody>
          <a:bodyPr/>
          <a:lstStyle/>
          <a:p>
            <a:r>
              <a:rPr lang="ru-RU" dirty="0" smtClean="0"/>
              <a:t>Термины и определения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046923"/>
            <a:ext cx="89054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</a:t>
            </a:r>
            <a:r>
              <a:rPr lang="ru-RU" sz="2000" b="1" dirty="0" smtClean="0"/>
              <a:t>Энергетическая эффективность</a:t>
            </a:r>
            <a:r>
              <a:rPr lang="ru-RU" sz="2000" dirty="0" smtClean="0"/>
              <a:t>: характеристики, отражающие отношение полезного эффекта от использования энергетических ресурсов к затратам энергетических ресурсов, произведенным в целях получения такого эффекта, применительно к продукции, технологическому процессу. 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4730" y="2570277"/>
            <a:ext cx="91439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</a:t>
            </a:r>
            <a:r>
              <a:rPr lang="ru-RU" sz="2000" b="1" dirty="0" err="1" smtClean="0"/>
              <a:t>Энергоэффективность</a:t>
            </a:r>
            <a:r>
              <a:rPr lang="ru-RU" sz="2000" b="1" dirty="0" smtClean="0"/>
              <a:t> систем кондиционирования </a:t>
            </a:r>
            <a:r>
              <a:rPr lang="ru-RU" sz="2000" dirty="0" smtClean="0"/>
              <a:t>оценивается по эффективности применяемого холодильного оборудования для охлаждения помещений.</a:t>
            </a:r>
          </a:p>
          <a:p>
            <a:pPr algn="just"/>
            <a:r>
              <a:rPr lang="ru-RU" sz="2000" dirty="0" smtClean="0"/>
              <a:t>     Электрическая нагрузка на привод вентиляторов, необходимых для отвода теплоты от конденсатора, либо необходимых для непосредственно работы системы кондиционирования воздуха (например, все вентиляторы сплит-системы), также включается в состав потребляемой мощности холодильного оборудования.</a:t>
            </a:r>
          </a:p>
          <a:p>
            <a:pPr algn="just"/>
            <a:r>
              <a:rPr lang="ru-RU" sz="2000" dirty="0" smtClean="0"/>
              <a:t>     Электрическая нагрузка на привод вентиляторов, необходимых для транспортировки требуемого объема наружного и/или приточного воздуха к помещению и от него, применяется при определении энергетической эффективности системы вентиляции.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18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2676941"/>
            <a:ext cx="8812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Показатель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энергоэффективности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охлаждения 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energy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efficiency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ratio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EER): отношение общей холодопроизводительности к полезной потребляемой мощности устройства при любых заданных номинальных условиях.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76400" y="857071"/>
            <a:ext cx="8965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Показатель </a:t>
            </a:r>
            <a:r>
              <a:rPr lang="ru-RU" sz="2800" b="1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энергоэффективности</a:t>
            </a:r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нагрева 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coefficient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of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performance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СОР): отношение </a:t>
            </a:r>
            <a:r>
              <a:rPr lang="ru-RU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теплопроиз-водительности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к полезной потребляемой мощности устройства при любых заданных номинальных условиях.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4923710"/>
            <a:ext cx="8812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Полезная потребляемая мощность 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effective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power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input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b="0" i="1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ru-RU" sz="2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ru-RU" sz="2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): средняя потребляемая электрическая мощность оборудования, Вт </a:t>
            </a:r>
            <a:endParaRPr lang="ru-RU" sz="28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41998"/>
            <a:ext cx="9144000" cy="466380"/>
          </a:xfrm>
        </p:spPr>
        <p:txBody>
          <a:bodyPr/>
          <a:lstStyle/>
          <a:p>
            <a:r>
              <a:rPr lang="ru-RU" dirty="0" smtClean="0"/>
              <a:t>Термины и определения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8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10864</TotalTime>
  <Words>1703</Words>
  <Application>Microsoft Office PowerPoint</Application>
  <PresentationFormat>Широкоэкранный</PresentationFormat>
  <Paragraphs>93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TimesNewRoman</vt:lpstr>
      <vt:lpstr>TimesNewRoman,Bold</vt:lpstr>
      <vt:lpstr>Тема Office</vt:lpstr>
      <vt:lpstr>Определение показателей энергоэффективности систем кондиционирования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показателей энергоэффективности систем кондиционирования</dc:title>
  <dc:creator>В. Исаев</dc:creator>
  <cp:lastModifiedBy>В. Исаев</cp:lastModifiedBy>
  <cp:revision>50</cp:revision>
  <dcterms:created xsi:type="dcterms:W3CDTF">2018-10-30T08:39:17Z</dcterms:created>
  <dcterms:modified xsi:type="dcterms:W3CDTF">2018-11-07T08:01:29Z</dcterms:modified>
</cp:coreProperties>
</file>