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553" r:id="rId2"/>
    <p:sldId id="358" r:id="rId3"/>
    <p:sldId id="357" r:id="rId4"/>
    <p:sldId id="359" r:id="rId5"/>
    <p:sldId id="584" r:id="rId6"/>
    <p:sldId id="288" r:id="rId7"/>
    <p:sldId id="286" r:id="rId8"/>
    <p:sldId id="585" r:id="rId9"/>
    <p:sldId id="300" r:id="rId10"/>
    <p:sldId id="301" r:id="rId11"/>
    <p:sldId id="302" r:id="rId12"/>
    <p:sldId id="303" r:id="rId13"/>
    <p:sldId id="290" r:id="rId14"/>
    <p:sldId id="305" r:id="rId15"/>
    <p:sldId id="306" r:id="rId16"/>
    <p:sldId id="555" r:id="rId17"/>
    <p:sldId id="307" r:id="rId18"/>
    <p:sldId id="308" r:id="rId19"/>
    <p:sldId id="309" r:id="rId20"/>
    <p:sldId id="310" r:id="rId21"/>
    <p:sldId id="312" r:id="rId22"/>
    <p:sldId id="313" r:id="rId23"/>
    <p:sldId id="578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7" r:id="rId33"/>
    <p:sldId id="328" r:id="rId34"/>
    <p:sldId id="331" r:id="rId35"/>
    <p:sldId id="332" r:id="rId36"/>
    <p:sldId id="333" r:id="rId37"/>
    <p:sldId id="334" r:id="rId38"/>
    <p:sldId id="340" r:id="rId39"/>
    <p:sldId id="337" r:id="rId40"/>
    <p:sldId id="338" r:id="rId41"/>
    <p:sldId id="341" r:id="rId42"/>
    <p:sldId id="342" r:id="rId43"/>
    <p:sldId id="557" r:id="rId44"/>
    <p:sldId id="344" r:id="rId45"/>
    <p:sldId id="345" r:id="rId46"/>
    <p:sldId id="346" r:id="rId47"/>
    <p:sldId id="579" r:id="rId48"/>
    <p:sldId id="348" r:id="rId49"/>
    <p:sldId id="349" r:id="rId50"/>
    <p:sldId id="350" r:id="rId51"/>
    <p:sldId id="352" r:id="rId52"/>
    <p:sldId id="353" r:id="rId53"/>
    <p:sldId id="354" r:id="rId54"/>
    <p:sldId id="355" r:id="rId55"/>
    <p:sldId id="594" r:id="rId56"/>
    <p:sldId id="596" r:id="rId57"/>
    <p:sldId id="600" r:id="rId58"/>
    <p:sldId id="601" r:id="rId59"/>
    <p:sldId id="602" r:id="rId60"/>
    <p:sldId id="603" r:id="rId61"/>
    <p:sldId id="593" r:id="rId62"/>
    <p:sldId id="575" r:id="rId63"/>
    <p:sldId id="580" r:id="rId64"/>
    <p:sldId id="581" r:id="rId65"/>
    <p:sldId id="582" r:id="rId66"/>
  </p:sldIdLst>
  <p:sldSz cx="12192000" cy="6858000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zaveta Drannikova" initials="LD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7E1"/>
    <a:srgbClr val="FFF8E5"/>
    <a:srgbClr val="0000CC"/>
    <a:srgbClr val="27A0F2"/>
    <a:srgbClr val="0070C0"/>
    <a:srgbClr val="9FB5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3719" autoAdjust="0"/>
  </p:normalViewPr>
  <p:slideViewPr>
    <p:cSldViewPr snapToGrid="0">
      <p:cViewPr varScale="1">
        <p:scale>
          <a:sx n="47" d="100"/>
          <a:sy n="47" d="100"/>
        </p:scale>
        <p:origin x="-1032" y="-102"/>
      </p:cViewPr>
      <p:guideLst>
        <p:guide orient="horz" pos="275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ABEF4-282E-428D-8D02-F454932B7DB4}" type="datetimeFigureOut">
              <a:rPr lang="uk-UA" smtClean="0"/>
              <a:pPr/>
              <a:t>12.03.2021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1FBBB-90FC-4D90-929C-182E793045F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0808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9364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8061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1704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51528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77468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50936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99697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96381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06393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15994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9608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09177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84141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78383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58662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>
                <a:latin typeface="Helvetica" panose="020B0604020202020204" pitchFamily="34" charset="0"/>
                <a:cs typeface="Helvetica" panose="020B0604020202020204" pitchFamily="34" charset="0"/>
              </a:rPr>
              <a:t>ППСЗ - Кошти, отримані повіреним від продажу – дохід з моменту їх отримання повіреним 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63344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0436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46276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35902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93301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85827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493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00210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51814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42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7583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866132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11821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77793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082978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33298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064797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61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4203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1232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56826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78839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216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16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0164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EF44C4-130D-4F73-B5B9-E9CBFCAFA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CEF64D1F-3F08-441F-8DFC-BA09E1634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32E640F6-4632-4D51-8DA4-CF5ABFB6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12.03.2021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2D8A33CB-A87D-4630-B82A-D80D5A11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0E59C7B-B693-43F8-85B7-C51F838C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6556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xmlns="" id="{C5F5B9E8-0B84-431F-B6C1-8A6F5A76039D}"/>
              </a:ext>
            </a:extLst>
          </p:cNvPr>
          <p:cNvCxnSpPr>
            <a:cxnSpLocks/>
          </p:cNvCxnSpPr>
          <p:nvPr userDrawn="1"/>
        </p:nvCxnSpPr>
        <p:spPr>
          <a:xfrm flipV="1">
            <a:off x="4203462" y="2397196"/>
            <a:ext cx="0" cy="377549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CE93FBD3-3BE9-4EED-93B7-9B6D0BB0C4E1}"/>
              </a:ext>
            </a:extLst>
          </p:cNvPr>
          <p:cNvCxnSpPr>
            <a:cxnSpLocks/>
          </p:cNvCxnSpPr>
          <p:nvPr userDrawn="1"/>
        </p:nvCxnSpPr>
        <p:spPr>
          <a:xfrm flipV="1">
            <a:off x="7765812" y="2387039"/>
            <a:ext cx="0" cy="377549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Місце для вмісту 2">
            <a:extLst>
              <a:ext uri="{FF2B5EF4-FFF2-40B4-BE49-F238E27FC236}">
                <a16:creationId xmlns:a16="http://schemas.microsoft.com/office/drawing/2014/main" xmlns="" id="{D121ADE3-7369-4EAD-B24E-39EBDF80752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53079" y="1724525"/>
            <a:ext cx="2666632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1" name="Місце для вмісту 2">
            <a:extLst>
              <a:ext uri="{FF2B5EF4-FFF2-40B4-BE49-F238E27FC236}">
                <a16:creationId xmlns:a16="http://schemas.microsoft.com/office/drawing/2014/main" xmlns="" id="{3B183AF3-677E-4001-93C9-F416A9AEF4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99125" y="1724525"/>
            <a:ext cx="2666632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2" name="Місце для вмісту 2">
            <a:extLst>
              <a:ext uri="{FF2B5EF4-FFF2-40B4-BE49-F238E27FC236}">
                <a16:creationId xmlns:a16="http://schemas.microsoft.com/office/drawing/2014/main" xmlns="" id="{00A434F2-5F41-4598-9802-CB66765B524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70701" y="1724525"/>
            <a:ext cx="2666632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3" name="Місце для вмісту 2">
            <a:extLst>
              <a:ext uri="{FF2B5EF4-FFF2-40B4-BE49-F238E27FC236}">
                <a16:creationId xmlns:a16="http://schemas.microsoft.com/office/drawing/2014/main" xmlns="" id="{5FB85B64-1531-4956-BD9E-21C8478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90" y="2397194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4" name="Місце для вмісту 2">
            <a:extLst>
              <a:ext uri="{FF2B5EF4-FFF2-40B4-BE49-F238E27FC236}">
                <a16:creationId xmlns:a16="http://schemas.microsoft.com/office/drawing/2014/main" xmlns="" id="{BAFE09F8-6906-4442-8BAD-7F489B72F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30775" y="2397194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5" name="Місце для вмісту 2">
            <a:extLst>
              <a:ext uri="{FF2B5EF4-FFF2-40B4-BE49-F238E27FC236}">
                <a16:creationId xmlns:a16="http://schemas.microsoft.com/office/drawing/2014/main" xmlns="" id="{B47334BD-B13D-4AD9-9B53-8E1DB0A25E0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905397" y="2397193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83F81247-1E01-4BE0-9077-151644224AED}"/>
              </a:ext>
            </a:extLst>
          </p:cNvPr>
          <p:cNvSpPr/>
          <p:nvPr userDrawn="1"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140D4F91-1514-4119-89FC-6308425FFA44}"/>
              </a:ext>
            </a:extLst>
          </p:cNvPr>
          <p:cNvSpPr/>
          <p:nvPr userDrawn="1"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BD856C5C-4395-4035-BE2C-E0F3176E8A13}"/>
              </a:ext>
            </a:extLst>
          </p:cNvPr>
          <p:cNvSpPr/>
          <p:nvPr userDrawn="1"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3325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6" name="Місце для вмісту 2">
            <a:extLst>
              <a:ext uri="{FF2B5EF4-FFF2-40B4-BE49-F238E27FC236}">
                <a16:creationId xmlns:a16="http://schemas.microsoft.com/office/drawing/2014/main" xmlns="" id="{E3E201C1-D17F-44B8-B933-0042B8323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16" y="2305753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7" name="Місце для вмісту 2">
            <a:extLst>
              <a:ext uri="{FF2B5EF4-FFF2-40B4-BE49-F238E27FC236}">
                <a16:creationId xmlns:a16="http://schemas.microsoft.com/office/drawing/2014/main" xmlns="" id="{26953265-9DEA-46CE-B26A-78BBD494EE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56901" y="2305753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8" name="Місце для вмісту 2">
            <a:extLst>
              <a:ext uri="{FF2B5EF4-FFF2-40B4-BE49-F238E27FC236}">
                <a16:creationId xmlns:a16="http://schemas.microsoft.com/office/drawing/2014/main" xmlns="" id="{417E71C5-629A-4C17-8C9C-AED00287E2A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931523" y="2305752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2E5FD0F0-A756-46BA-90AF-3E675F2F113D}"/>
              </a:ext>
            </a:extLst>
          </p:cNvPr>
          <p:cNvSpPr/>
          <p:nvPr userDrawn="1"/>
        </p:nvSpPr>
        <p:spPr>
          <a:xfrm>
            <a:off x="2360516" y="1970721"/>
            <a:ext cx="550821" cy="550821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xmlns="" id="{76736BDC-FFF3-48EC-8F09-2566D649C91C}"/>
              </a:ext>
            </a:extLst>
          </p:cNvPr>
          <p:cNvCxnSpPr>
            <a:cxnSpLocks/>
          </p:cNvCxnSpPr>
          <p:nvPr userDrawn="1"/>
        </p:nvCxnSpPr>
        <p:spPr>
          <a:xfrm flipH="1">
            <a:off x="2918845" y="2266498"/>
            <a:ext cx="3050876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B4195FB6-65E8-4097-A7A6-D1DCC59BDF08}"/>
              </a:ext>
            </a:extLst>
          </p:cNvPr>
          <p:cNvSpPr/>
          <p:nvPr userDrawn="1"/>
        </p:nvSpPr>
        <p:spPr>
          <a:xfrm>
            <a:off x="5969721" y="1970721"/>
            <a:ext cx="550821" cy="550821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xmlns="" id="{12F033B9-D00F-4C3D-8146-0A4B099C7CFA}"/>
              </a:ext>
            </a:extLst>
          </p:cNvPr>
          <p:cNvCxnSpPr>
            <a:cxnSpLocks/>
          </p:cNvCxnSpPr>
          <p:nvPr userDrawn="1"/>
        </p:nvCxnSpPr>
        <p:spPr>
          <a:xfrm flipH="1">
            <a:off x="6519683" y="2266498"/>
            <a:ext cx="3050876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E04CFAF4-667B-4FE9-B283-E5A7AA3B5171}"/>
              </a:ext>
            </a:extLst>
          </p:cNvPr>
          <p:cNvSpPr/>
          <p:nvPr userDrawn="1"/>
        </p:nvSpPr>
        <p:spPr>
          <a:xfrm>
            <a:off x="9567884" y="1970720"/>
            <a:ext cx="550821" cy="550821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Місце для вмісту 2">
            <a:extLst>
              <a:ext uri="{FF2B5EF4-FFF2-40B4-BE49-F238E27FC236}">
                <a16:creationId xmlns:a16="http://schemas.microsoft.com/office/drawing/2014/main" xmlns="" id="{0F523BC4-3CBD-4F61-8944-AFF2E81FEC9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492795" y="2026579"/>
            <a:ext cx="429290" cy="558346"/>
          </a:xfr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щоб відредагувати стилі зразків тексту</a:t>
            </a:r>
          </a:p>
        </p:txBody>
      </p:sp>
      <p:sp>
        <p:nvSpPr>
          <p:cNvPr id="35" name="Місце для вмісту 2">
            <a:extLst>
              <a:ext uri="{FF2B5EF4-FFF2-40B4-BE49-F238E27FC236}">
                <a16:creationId xmlns:a16="http://schemas.microsoft.com/office/drawing/2014/main" xmlns="" id="{7E42E8FE-2E1D-4111-B58D-514D2EC5A65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044641" y="2026579"/>
            <a:ext cx="389940" cy="592839"/>
          </a:xfr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36" name="Місце для вмісту 2">
            <a:extLst>
              <a:ext uri="{FF2B5EF4-FFF2-40B4-BE49-F238E27FC236}">
                <a16:creationId xmlns:a16="http://schemas.microsoft.com/office/drawing/2014/main" xmlns="" id="{4FBF10F4-D44B-495A-8D0B-9A082AD8391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598004" y="2026579"/>
            <a:ext cx="550821" cy="592839"/>
          </a:xfr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A382BB0F-8B97-4075-A1CF-5EB32BEBF3AF}"/>
              </a:ext>
            </a:extLst>
          </p:cNvPr>
          <p:cNvSpPr/>
          <p:nvPr userDrawn="1"/>
        </p:nvSpPr>
        <p:spPr>
          <a:xfrm>
            <a:off x="10273488" y="6055709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24BAC72-664E-4039-9AA3-1BB7220B020A}"/>
              </a:ext>
            </a:extLst>
          </p:cNvPr>
          <p:cNvSpPr/>
          <p:nvPr userDrawn="1"/>
        </p:nvSpPr>
        <p:spPr>
          <a:xfrm>
            <a:off x="11343063" y="5572854"/>
            <a:ext cx="965709" cy="965709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5944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Місце для вмісту 4">
            <a:extLst>
              <a:ext uri="{FF2B5EF4-FFF2-40B4-BE49-F238E27FC236}">
                <a16:creationId xmlns:a16="http://schemas.microsoft.com/office/drawing/2014/main" xmlns="" id="{66CF6C2D-A39A-40B7-B154-F688B1866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5252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xmlns="" id="{F61BE061-DEAA-4881-9E1D-1FEC830E1EF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1533" y="1837069"/>
            <a:ext cx="0" cy="292418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  <a:alpha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EE3BE7D2-D617-4FD1-866A-EA58AE363284}"/>
              </a:ext>
            </a:extLst>
          </p:cNvPr>
          <p:cNvSpPr/>
          <p:nvPr userDrawn="1"/>
        </p:nvSpPr>
        <p:spPr>
          <a:xfrm>
            <a:off x="1201513" y="3579389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1C0044FD-CCCB-4CD5-B979-EE24B9C2EA02}"/>
              </a:ext>
            </a:extLst>
          </p:cNvPr>
          <p:cNvSpPr/>
          <p:nvPr userDrawn="1"/>
        </p:nvSpPr>
        <p:spPr>
          <a:xfrm>
            <a:off x="1205456" y="2637703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B2F6EA31-ADAA-4939-86F2-4240B8A3BA17}"/>
              </a:ext>
            </a:extLst>
          </p:cNvPr>
          <p:cNvSpPr/>
          <p:nvPr userDrawn="1"/>
        </p:nvSpPr>
        <p:spPr>
          <a:xfrm>
            <a:off x="1205456" y="1687118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761F3041-B7C4-439F-AD5C-9D7EDB12EC7B}"/>
              </a:ext>
            </a:extLst>
          </p:cNvPr>
          <p:cNvSpPr/>
          <p:nvPr userDrawn="1"/>
        </p:nvSpPr>
        <p:spPr>
          <a:xfrm>
            <a:off x="1207644" y="4477287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xmlns="" id="{5B7C4DE0-4C78-4FA7-A1BF-062E8315E06B}"/>
              </a:ext>
            </a:extLst>
          </p:cNvPr>
          <p:cNvCxnSpPr>
            <a:cxnSpLocks/>
          </p:cNvCxnSpPr>
          <p:nvPr userDrawn="1"/>
        </p:nvCxnSpPr>
        <p:spPr>
          <a:xfrm flipV="1">
            <a:off x="4726692" y="1837069"/>
            <a:ext cx="0" cy="292418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  <a:alpha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B5D29E5B-ABA5-4770-8E07-5788F423A2EB}"/>
              </a:ext>
            </a:extLst>
          </p:cNvPr>
          <p:cNvSpPr/>
          <p:nvPr userDrawn="1"/>
        </p:nvSpPr>
        <p:spPr>
          <a:xfrm>
            <a:off x="4566672" y="3579389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7591CABE-133E-4566-B541-7F716C4B0B5C}"/>
              </a:ext>
            </a:extLst>
          </p:cNvPr>
          <p:cNvSpPr/>
          <p:nvPr userDrawn="1"/>
        </p:nvSpPr>
        <p:spPr>
          <a:xfrm>
            <a:off x="4570615" y="2637703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B9CA4C36-5FE5-4A44-B782-E02DE08DEE1B}"/>
              </a:ext>
            </a:extLst>
          </p:cNvPr>
          <p:cNvSpPr/>
          <p:nvPr userDrawn="1"/>
        </p:nvSpPr>
        <p:spPr>
          <a:xfrm>
            <a:off x="4570615" y="1687118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EE2D0258-C2B9-4361-AAA2-4B79D0A47547}"/>
              </a:ext>
            </a:extLst>
          </p:cNvPr>
          <p:cNvSpPr/>
          <p:nvPr userDrawn="1"/>
        </p:nvSpPr>
        <p:spPr>
          <a:xfrm>
            <a:off x="4572803" y="4477287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xmlns="" id="{47F01C35-1714-4079-B838-88A8FB2B95AB}"/>
              </a:ext>
            </a:extLst>
          </p:cNvPr>
          <p:cNvCxnSpPr>
            <a:cxnSpLocks/>
          </p:cNvCxnSpPr>
          <p:nvPr userDrawn="1"/>
        </p:nvCxnSpPr>
        <p:spPr>
          <a:xfrm flipV="1">
            <a:off x="8375383" y="1835678"/>
            <a:ext cx="0" cy="292418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  <a:alpha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3403E49B-03CC-4E6F-9E36-20F3236212A1}"/>
              </a:ext>
            </a:extLst>
          </p:cNvPr>
          <p:cNvSpPr/>
          <p:nvPr userDrawn="1"/>
        </p:nvSpPr>
        <p:spPr>
          <a:xfrm>
            <a:off x="8215363" y="3577998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4B945D51-2BBF-44D4-8BBD-E49E30EC473B}"/>
              </a:ext>
            </a:extLst>
          </p:cNvPr>
          <p:cNvSpPr/>
          <p:nvPr userDrawn="1"/>
        </p:nvSpPr>
        <p:spPr>
          <a:xfrm>
            <a:off x="8219306" y="2636312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B4ABA39C-F8CF-4015-A114-02EE65ED301D}"/>
              </a:ext>
            </a:extLst>
          </p:cNvPr>
          <p:cNvSpPr/>
          <p:nvPr userDrawn="1"/>
        </p:nvSpPr>
        <p:spPr>
          <a:xfrm>
            <a:off x="8219306" y="1685727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9A5B8141-7DD7-4DCD-BB96-2F5F189D14E1}"/>
              </a:ext>
            </a:extLst>
          </p:cNvPr>
          <p:cNvSpPr/>
          <p:nvPr userDrawn="1"/>
        </p:nvSpPr>
        <p:spPr>
          <a:xfrm>
            <a:off x="8221494" y="4475896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ісце для вмісту 2">
            <a:extLst>
              <a:ext uri="{FF2B5EF4-FFF2-40B4-BE49-F238E27FC236}">
                <a16:creationId xmlns:a16="http://schemas.microsoft.com/office/drawing/2014/main" xmlns="" id="{C6AFD846-AE2E-4027-A630-E19E51FB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228" y="1673140"/>
            <a:ext cx="2318418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0" name="Місце для вмісту 2">
            <a:extLst>
              <a:ext uri="{FF2B5EF4-FFF2-40B4-BE49-F238E27FC236}">
                <a16:creationId xmlns:a16="http://schemas.microsoft.com/office/drawing/2014/main" xmlns="" id="{9CF4DE0D-886E-4DFD-9634-22BBA4EC83E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179206" y="1656790"/>
            <a:ext cx="2318418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1" name="Місце для вмісту 2">
            <a:extLst>
              <a:ext uri="{FF2B5EF4-FFF2-40B4-BE49-F238E27FC236}">
                <a16:creationId xmlns:a16="http://schemas.microsoft.com/office/drawing/2014/main" xmlns="" id="{1776FA0F-F9AB-41F6-A63B-62F6625428C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685348" y="1652242"/>
            <a:ext cx="2318418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2" name="Місце для вмісту 2">
            <a:extLst>
              <a:ext uri="{FF2B5EF4-FFF2-40B4-BE49-F238E27FC236}">
                <a16:creationId xmlns:a16="http://schemas.microsoft.com/office/drawing/2014/main" xmlns="" id="{97630905-5C2F-4F37-9608-DDA7E9CED1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01658" y="1663037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3" name="Місце для вмісту 2">
            <a:extLst>
              <a:ext uri="{FF2B5EF4-FFF2-40B4-BE49-F238E27FC236}">
                <a16:creationId xmlns:a16="http://schemas.microsoft.com/office/drawing/2014/main" xmlns="" id="{3382BAFB-D820-45FF-A464-99118B02D07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01658" y="2598848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4" name="Місце для вмісту 2">
            <a:extLst>
              <a:ext uri="{FF2B5EF4-FFF2-40B4-BE49-F238E27FC236}">
                <a16:creationId xmlns:a16="http://schemas.microsoft.com/office/drawing/2014/main" xmlns="" id="{92B15F04-1E8B-40B5-AD04-9EC2F357622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06865" y="3564793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5" name="Місце для вмісту 2">
            <a:extLst>
              <a:ext uri="{FF2B5EF4-FFF2-40B4-BE49-F238E27FC236}">
                <a16:creationId xmlns:a16="http://schemas.microsoft.com/office/drawing/2014/main" xmlns="" id="{6D04D208-1BA3-49D5-9125-D97884A543B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87906" y="4462515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6" name="Місце для вмісту 2">
            <a:extLst>
              <a:ext uri="{FF2B5EF4-FFF2-40B4-BE49-F238E27FC236}">
                <a16:creationId xmlns:a16="http://schemas.microsoft.com/office/drawing/2014/main" xmlns="" id="{81F3E900-673D-4915-802B-030C5484484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66672" y="1668385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7" name="Місце для вмісту 2">
            <a:extLst>
              <a:ext uri="{FF2B5EF4-FFF2-40B4-BE49-F238E27FC236}">
                <a16:creationId xmlns:a16="http://schemas.microsoft.com/office/drawing/2014/main" xmlns="" id="{0DF7F4A6-3B7A-47DE-830D-8627ACD8524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66672" y="2621278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8" name="Місце для вмісту 2">
            <a:extLst>
              <a:ext uri="{FF2B5EF4-FFF2-40B4-BE49-F238E27FC236}">
                <a16:creationId xmlns:a16="http://schemas.microsoft.com/office/drawing/2014/main" xmlns="" id="{56DABB5A-CCCD-45AA-9519-FCF6E9A4245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566672" y="3563899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9" name="Місце для вмісту 2">
            <a:extLst>
              <a:ext uri="{FF2B5EF4-FFF2-40B4-BE49-F238E27FC236}">
                <a16:creationId xmlns:a16="http://schemas.microsoft.com/office/drawing/2014/main" xmlns="" id="{2C23ED28-63DC-4AF0-BAF2-1E88A5A0DF0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572826" y="4462515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60" name="Місце для вмісту 2">
            <a:extLst>
              <a:ext uri="{FF2B5EF4-FFF2-40B4-BE49-F238E27FC236}">
                <a16:creationId xmlns:a16="http://schemas.microsoft.com/office/drawing/2014/main" xmlns="" id="{2D97211F-1DFA-4284-A306-93E1115F40B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201711" y="1663037"/>
            <a:ext cx="394327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61" name="Місце для вмісту 2">
            <a:extLst>
              <a:ext uri="{FF2B5EF4-FFF2-40B4-BE49-F238E27FC236}">
                <a16:creationId xmlns:a16="http://schemas.microsoft.com/office/drawing/2014/main" xmlns="" id="{5F885FFD-C90A-453E-A851-A5D46C5F35A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128812" y="2621211"/>
            <a:ext cx="521371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62" name="Місце для вмісту 2">
            <a:extLst>
              <a:ext uri="{FF2B5EF4-FFF2-40B4-BE49-F238E27FC236}">
                <a16:creationId xmlns:a16="http://schemas.microsoft.com/office/drawing/2014/main" xmlns="" id="{8BA20A24-2A21-45F7-8194-095A7ABC074D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28813" y="3558597"/>
            <a:ext cx="521371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63" name="Місце для вмісту 2">
            <a:extLst>
              <a:ext uri="{FF2B5EF4-FFF2-40B4-BE49-F238E27FC236}">
                <a16:creationId xmlns:a16="http://schemas.microsoft.com/office/drawing/2014/main" xmlns="" id="{A35D042A-77CF-4DAC-87D0-67E825299078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138190" y="4462515"/>
            <a:ext cx="521371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1054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8B976C6-7054-4B17-909C-9C5B52D501F8}"/>
              </a:ext>
            </a:extLst>
          </p:cNvPr>
          <p:cNvSpPr/>
          <p:nvPr userDrawn="1"/>
        </p:nvSpPr>
        <p:spPr>
          <a:xfrm>
            <a:off x="11215764" y="594328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8FC914E7-80DC-48C7-A642-B4E6064DB473}"/>
              </a:ext>
            </a:extLst>
          </p:cNvPr>
          <p:cNvSpPr/>
          <p:nvPr userDrawn="1"/>
        </p:nvSpPr>
        <p:spPr>
          <a:xfrm>
            <a:off x="11485774" y="623328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752DAB8-0098-461B-9556-724E1BB2A8E1}"/>
              </a:ext>
            </a:extLst>
          </p:cNvPr>
          <p:cNvSpPr/>
          <p:nvPr userDrawn="1"/>
        </p:nvSpPr>
        <p:spPr>
          <a:xfrm>
            <a:off x="11772781" y="651118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Місце для вмісту 2">
            <a:extLst>
              <a:ext uri="{FF2B5EF4-FFF2-40B4-BE49-F238E27FC236}">
                <a16:creationId xmlns:a16="http://schemas.microsoft.com/office/drawing/2014/main" xmlns="" id="{16900830-01D5-4E77-B298-5F1BAA53F47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922520" y="1433346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4" name="Місце для вмісту 2">
            <a:extLst>
              <a:ext uri="{FF2B5EF4-FFF2-40B4-BE49-F238E27FC236}">
                <a16:creationId xmlns:a16="http://schemas.microsoft.com/office/drawing/2014/main" xmlns="" id="{0E838AE0-33FC-44E2-9E38-C4AD62F9889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615965" y="1420781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5" name="Місце для вмісту 2">
            <a:extLst>
              <a:ext uri="{FF2B5EF4-FFF2-40B4-BE49-F238E27FC236}">
                <a16:creationId xmlns:a16="http://schemas.microsoft.com/office/drawing/2014/main" xmlns="" id="{46F26AA5-87EE-4F51-A9C5-B7C778961E0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304692" y="141686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6" name="Місце для вмісту 2">
            <a:extLst>
              <a:ext uri="{FF2B5EF4-FFF2-40B4-BE49-F238E27FC236}">
                <a16:creationId xmlns:a16="http://schemas.microsoft.com/office/drawing/2014/main" xmlns="" id="{F1C533BC-14B9-4FEF-BBDD-C6616DB4F3C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304692" y="41035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7" name="Місце для вмісту 2">
            <a:extLst>
              <a:ext uri="{FF2B5EF4-FFF2-40B4-BE49-F238E27FC236}">
                <a16:creationId xmlns:a16="http://schemas.microsoft.com/office/drawing/2014/main" xmlns="" id="{6D869989-1871-49EC-A166-B1BB1C585CE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38697" y="41035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8" name="Місце для вмісту 2">
            <a:extLst>
              <a:ext uri="{FF2B5EF4-FFF2-40B4-BE49-F238E27FC236}">
                <a16:creationId xmlns:a16="http://schemas.microsoft.com/office/drawing/2014/main" xmlns="" id="{A4EF7BC1-780E-4AB1-8519-04AEEB51D90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09868" y="41035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9" name="Місце для вмісту 2">
            <a:extLst>
              <a:ext uri="{FF2B5EF4-FFF2-40B4-BE49-F238E27FC236}">
                <a16:creationId xmlns:a16="http://schemas.microsoft.com/office/drawing/2014/main" xmlns="" id="{9699284D-BE00-465D-90C0-C75351F1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44" y="26403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0" name="Місце для вмісту 2">
            <a:extLst>
              <a:ext uri="{FF2B5EF4-FFF2-40B4-BE49-F238E27FC236}">
                <a16:creationId xmlns:a16="http://schemas.microsoft.com/office/drawing/2014/main" xmlns="" id="{D0D83914-BDE4-479D-9380-7B7E05FF6E7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9462" y="53231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1" name="Місце для вмісту 2">
            <a:extLst>
              <a:ext uri="{FF2B5EF4-FFF2-40B4-BE49-F238E27FC236}">
                <a16:creationId xmlns:a16="http://schemas.microsoft.com/office/drawing/2014/main" xmlns="" id="{88C647AB-3383-414B-91FA-54C0020C74A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91089" y="53231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2" name="Місце для вмісту 2">
            <a:extLst>
              <a:ext uri="{FF2B5EF4-FFF2-40B4-BE49-F238E27FC236}">
                <a16:creationId xmlns:a16="http://schemas.microsoft.com/office/drawing/2014/main" xmlns="" id="{32B9321A-42B1-4D74-94BC-DDBE8B38029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079816" y="53231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3" name="Місце для вмісту 2">
            <a:extLst>
              <a:ext uri="{FF2B5EF4-FFF2-40B4-BE49-F238E27FC236}">
                <a16:creationId xmlns:a16="http://schemas.microsoft.com/office/drawing/2014/main" xmlns="" id="{C1B8931E-DFCC-4B03-B262-A315182286D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91089" y="26403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4" name="Місце для вмісту 2">
            <a:extLst>
              <a:ext uri="{FF2B5EF4-FFF2-40B4-BE49-F238E27FC236}">
                <a16:creationId xmlns:a16="http://schemas.microsoft.com/office/drawing/2014/main" xmlns="" id="{BDD89C24-9282-4F7F-8799-4F0CE954AB2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079816" y="26403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13077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06F2EA6-B83B-46AC-8530-06DB0CCDC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157701" y="1653413"/>
            <a:ext cx="8792746" cy="47786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33" name="Місце для вмісту 2">
            <a:extLst>
              <a:ext uri="{FF2B5EF4-FFF2-40B4-BE49-F238E27FC236}">
                <a16:creationId xmlns:a16="http://schemas.microsoft.com/office/drawing/2014/main" xmlns="" id="{16900830-01D5-4E77-B298-5F1BAA53F47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76108" y="1537146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4" name="Місце для вмісту 2">
            <a:extLst>
              <a:ext uri="{FF2B5EF4-FFF2-40B4-BE49-F238E27FC236}">
                <a16:creationId xmlns:a16="http://schemas.microsoft.com/office/drawing/2014/main" xmlns="" id="{0E838AE0-33FC-44E2-9E38-C4AD62F9889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69553" y="1524581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7" name="Місце для вмісту 2">
            <a:extLst>
              <a:ext uri="{FF2B5EF4-FFF2-40B4-BE49-F238E27FC236}">
                <a16:creationId xmlns:a16="http://schemas.microsoft.com/office/drawing/2014/main" xmlns="" id="{6D869989-1871-49EC-A166-B1BB1C585CE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92285" y="42073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8" name="Місце для вмісту 2">
            <a:extLst>
              <a:ext uri="{FF2B5EF4-FFF2-40B4-BE49-F238E27FC236}">
                <a16:creationId xmlns:a16="http://schemas.microsoft.com/office/drawing/2014/main" xmlns="" id="{A4EF7BC1-780E-4AB1-8519-04AEEB51D90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963456" y="42073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9" name="Місце для вмісту 2">
            <a:extLst>
              <a:ext uri="{FF2B5EF4-FFF2-40B4-BE49-F238E27FC236}">
                <a16:creationId xmlns:a16="http://schemas.microsoft.com/office/drawing/2014/main" xmlns="" id="{9699284D-BE00-465D-90C0-C75351F1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232" y="27441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0" name="Місце для вмісту 2">
            <a:extLst>
              <a:ext uri="{FF2B5EF4-FFF2-40B4-BE49-F238E27FC236}">
                <a16:creationId xmlns:a16="http://schemas.microsoft.com/office/drawing/2014/main" xmlns="" id="{D0D83914-BDE4-479D-9380-7B7E05FF6E7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653050" y="54269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1" name="Місце для вмісту 2">
            <a:extLst>
              <a:ext uri="{FF2B5EF4-FFF2-40B4-BE49-F238E27FC236}">
                <a16:creationId xmlns:a16="http://schemas.microsoft.com/office/drawing/2014/main" xmlns="" id="{88C647AB-3383-414B-91FA-54C0020C74A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344677" y="54269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3" name="Місце для вмісту 2">
            <a:extLst>
              <a:ext uri="{FF2B5EF4-FFF2-40B4-BE49-F238E27FC236}">
                <a16:creationId xmlns:a16="http://schemas.microsoft.com/office/drawing/2014/main" xmlns="" id="{C1B8931E-DFCC-4B03-B262-A315182286D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344677" y="27441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1230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2619EA-811B-4DCE-B763-D3DCBB762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9653"/>
            <a:ext cx="8201025" cy="46130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1" name="Місце для вмісту 2">
            <a:extLst>
              <a:ext uri="{FF2B5EF4-FFF2-40B4-BE49-F238E27FC236}">
                <a16:creationId xmlns:a16="http://schemas.microsoft.com/office/drawing/2014/main" xmlns="" id="{9F1CCA7F-A07B-4258-9264-F81C005D68F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865947" y="1914638"/>
            <a:ext cx="3556919" cy="558346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2" name="Місце для вмісту 2">
            <a:extLst>
              <a:ext uri="{FF2B5EF4-FFF2-40B4-BE49-F238E27FC236}">
                <a16:creationId xmlns:a16="http://schemas.microsoft.com/office/drawing/2014/main" xmlns="" id="{22DCA500-49C6-4054-9341-98C32CE2CA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65947" y="4201494"/>
            <a:ext cx="3556919" cy="558346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3" name="Місце для вмісту 2">
            <a:extLst>
              <a:ext uri="{FF2B5EF4-FFF2-40B4-BE49-F238E27FC236}">
                <a16:creationId xmlns:a16="http://schemas.microsoft.com/office/drawing/2014/main" xmlns="" id="{39EF959A-C185-4A10-BE12-6113F9FDCB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358745" y="4201494"/>
            <a:ext cx="3556919" cy="558346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4" name="Місце для вмісту 2">
            <a:extLst>
              <a:ext uri="{FF2B5EF4-FFF2-40B4-BE49-F238E27FC236}">
                <a16:creationId xmlns:a16="http://schemas.microsoft.com/office/drawing/2014/main" xmlns="" id="{EEDC426F-4DBB-4552-8E0B-1C0043BF2A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58745" y="1914638"/>
            <a:ext cx="3556919" cy="558346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5" name="Місце для вмісту 2">
            <a:extLst>
              <a:ext uri="{FF2B5EF4-FFF2-40B4-BE49-F238E27FC236}">
                <a16:creationId xmlns:a16="http://schemas.microsoft.com/office/drawing/2014/main" xmlns="" id="{5C65E780-602A-48B9-9E58-A6B9E5E77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947" y="2488228"/>
            <a:ext cx="3906734" cy="123468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6" name="Місце для вмісту 2">
            <a:extLst>
              <a:ext uri="{FF2B5EF4-FFF2-40B4-BE49-F238E27FC236}">
                <a16:creationId xmlns:a16="http://schemas.microsoft.com/office/drawing/2014/main" xmlns="" id="{299F4CE2-462C-4DF7-AC8C-70993C582DF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865947" y="4787896"/>
            <a:ext cx="3906734" cy="123468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7" name="Місце для вмісту 2">
            <a:extLst>
              <a:ext uri="{FF2B5EF4-FFF2-40B4-BE49-F238E27FC236}">
                <a16:creationId xmlns:a16="http://schemas.microsoft.com/office/drawing/2014/main" xmlns="" id="{36A135A0-F6FD-43D2-A500-0DFBAC05201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352668" y="4787896"/>
            <a:ext cx="3906734" cy="123468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8" name="Місце для вмісту 2">
            <a:extLst>
              <a:ext uri="{FF2B5EF4-FFF2-40B4-BE49-F238E27FC236}">
                <a16:creationId xmlns:a16="http://schemas.microsoft.com/office/drawing/2014/main" xmlns="" id="{3803BC81-35B1-4914-8FE2-375C68F6954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381991" y="2488228"/>
            <a:ext cx="3877411" cy="123468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180908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832B08A7-A657-48ED-96EA-C9E1B83011E8}"/>
              </a:ext>
            </a:extLst>
          </p:cNvPr>
          <p:cNvSpPr/>
          <p:nvPr userDrawn="1"/>
        </p:nvSpPr>
        <p:spPr>
          <a:xfrm>
            <a:off x="-502364" y="5863044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BE435B9F-7767-4FC7-99F8-3F77B1B9AC52}"/>
              </a:ext>
            </a:extLst>
          </p:cNvPr>
          <p:cNvSpPr/>
          <p:nvPr userDrawn="1"/>
        </p:nvSpPr>
        <p:spPr>
          <a:xfrm>
            <a:off x="-266533" y="5201580"/>
            <a:ext cx="965709" cy="965709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Місце для вмісту 2">
            <a:extLst>
              <a:ext uri="{FF2B5EF4-FFF2-40B4-BE49-F238E27FC236}">
                <a16:creationId xmlns:a16="http://schemas.microsoft.com/office/drawing/2014/main" xmlns="" id="{3961D4FF-EBC1-438B-AAE7-CB85380A9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989" y="1835384"/>
            <a:ext cx="4173168" cy="446978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19" name="Місце для вмісту 2">
            <a:extLst>
              <a:ext uri="{FF2B5EF4-FFF2-40B4-BE49-F238E27FC236}">
                <a16:creationId xmlns:a16="http://schemas.microsoft.com/office/drawing/2014/main" xmlns="" id="{4C215C6F-6D99-4E03-ADA2-1A655D7A05C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95036" y="1856821"/>
            <a:ext cx="5456462" cy="4448350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Фотографія</a:t>
            </a:r>
          </a:p>
        </p:txBody>
      </p:sp>
    </p:spTree>
    <p:extLst>
      <p:ext uri="{BB962C8B-B14F-4D97-AF65-F5344CB8AC3E}">
        <p14:creationId xmlns:p14="http://schemas.microsoft.com/office/powerpoint/2010/main" xmlns="" val="3542367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A9E19E38-9C43-4756-8E88-C95AFC71FB9B}"/>
              </a:ext>
            </a:extLst>
          </p:cNvPr>
          <p:cNvSpPr/>
          <p:nvPr userDrawn="1"/>
        </p:nvSpPr>
        <p:spPr>
          <a:xfrm>
            <a:off x="11215764" y="594328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FA6407F-BD8B-47C9-933A-A241827EBA88}"/>
              </a:ext>
            </a:extLst>
          </p:cNvPr>
          <p:cNvSpPr/>
          <p:nvPr userDrawn="1"/>
        </p:nvSpPr>
        <p:spPr>
          <a:xfrm>
            <a:off x="11485774" y="623328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A0CF056-12C6-4890-8226-8D12DBE95E5F}"/>
              </a:ext>
            </a:extLst>
          </p:cNvPr>
          <p:cNvSpPr/>
          <p:nvPr userDrawn="1"/>
        </p:nvSpPr>
        <p:spPr>
          <a:xfrm>
            <a:off x="11772781" y="651118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Місце для вмісту 2">
            <a:extLst>
              <a:ext uri="{FF2B5EF4-FFF2-40B4-BE49-F238E27FC236}">
                <a16:creationId xmlns:a16="http://schemas.microsoft.com/office/drawing/2014/main" xmlns="" id="{DA0036D7-B6B5-474B-9A57-5339D7690A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9422" y="1900698"/>
            <a:ext cx="5850169" cy="446978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/>
              <a:t>Фотографія</a:t>
            </a:r>
          </a:p>
          <a:p>
            <a:pPr lvl="0"/>
            <a:endParaRPr lang="uk-UA" dirty="0"/>
          </a:p>
        </p:txBody>
      </p:sp>
      <p:sp>
        <p:nvSpPr>
          <p:cNvPr id="17" name="Місце для вмісту 2">
            <a:extLst>
              <a:ext uri="{FF2B5EF4-FFF2-40B4-BE49-F238E27FC236}">
                <a16:creationId xmlns:a16="http://schemas.microsoft.com/office/drawing/2014/main" xmlns="" id="{F2536D63-1E96-4DDB-ABEB-4052158EAC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7659" y="1922135"/>
            <a:ext cx="3792160" cy="4448350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2802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173984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AA999-0DD1-4D48-9FFB-44B0651B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C6E65F4-B4B5-48CC-9BA3-E7C2494E5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D94562F7-7FBA-4747-9A8D-B6793C0B0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AD05B01C-1F19-40C8-8D86-3E14164A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12.03.2021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B66C854E-FBF7-4706-9E98-2C24C1EA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BFD18945-4557-45CE-98C6-D8B91D9D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3477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20640-C932-456E-B2EA-9C02424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3F4D638-109D-4165-AF9A-F9FA7F640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F339B5C-22EE-4C9C-9943-CF65AB2B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12.03.2021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1BBC685-2F03-42C8-BF22-97A793DB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DAB64EBA-D796-4069-AE27-6B87FE46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7780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B5BC75-FBF0-4012-8316-E81D3A31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7D5E6D92-E6F8-4917-974C-3B45F2941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7895A2D0-50B2-46B8-BDE6-C1C153DB6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EBF2EF32-A99E-4B51-AE2C-66A9102F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12.03.2021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36DA37AA-8D8A-410A-B3FA-B82AD0E5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5EA5DE9A-7EDD-4546-BE86-EF7BB862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69724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EB4161-4165-40A3-A310-46DF5339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20220DD0-4FBA-4E48-B9B5-CFE9091C4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90BACD8-775F-4B22-8CC6-01F17AE1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12.03.2021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95A5B5B8-5D66-412F-8050-1848F54E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D6C44892-9596-4718-8926-8C5AA8FB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41796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B90EE46A-AF54-45B6-94C5-11AF4B9E2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4446A125-B6B9-4F18-BDFB-C2BDB5BBA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F8D5DC6-4138-4019-A523-7EEB0FF5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12.03.2021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2A9F0988-EE82-484D-9C82-9455E22B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B8ED92D-13AE-4079-9632-E4FF505C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8321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E89C21-EFB5-45E1-836A-2B30AD0D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35CCC872-B8D7-4D65-B162-EF2AC98BD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C7490BD2-F5A4-4FE8-8454-040C798F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12.03.2021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FDCD7C7-D6A2-4DFF-AC1D-0252BED5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D48F1A2-835D-4618-B24A-E1227AD7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4280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2807E5-6B26-4901-A9F6-5F2E9420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00DC526-95C1-4A47-914C-D85E30F91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22DF9376-84FE-4892-9E4F-8B51C2008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D1E279DE-9E2B-4C71-89F3-B2E2E23E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12.03.2021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0D77336F-F147-4E44-A6A5-C1113049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D9FC2CBA-0FD2-4968-8F54-B2669FF2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294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1AE458-6814-464D-9C84-27829DE8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DBA753B0-8355-40AF-BA3C-2580A5536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55C502E5-BA7A-4F2D-8E8A-3A4265BAF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C8322829-F71E-4FCE-B918-F2F9DFB48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4E9F654A-59E8-49EE-BB13-CAA6B64BE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029BC809-8A4B-4525-8164-52D3F42C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12.03.2021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004953C6-5819-4472-B929-7273909F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0B539F36-BD00-4AD7-958F-54807E50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5670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47D2E7-F245-4ED9-97F4-EC8F0396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05855755-6F3F-4E14-8805-75490288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12.03.2021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C8230020-0030-43F5-86DF-28593CD0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91D7B0B8-E1C8-4BA6-A880-08D941B4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839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7F112DE8-B0B1-475B-9C42-992431834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pPr/>
              <a:t>12.03.2021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84589738-CDDB-4A7C-AFC1-21A7DCBC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6011FD85-06E1-4E62-A3BC-43961114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4261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63517AF-1938-47E3-80F5-0505571861DA}"/>
              </a:ext>
            </a:extLst>
          </p:cNvPr>
          <p:cNvSpPr/>
          <p:nvPr userDrawn="1"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73895189-F8C3-4067-AC45-039CD0BE2398}"/>
              </a:ext>
            </a:extLst>
          </p:cNvPr>
          <p:cNvSpPr/>
          <p:nvPr userDrawn="1"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4A0449E-3589-4501-A3F8-5CFCE529CB2D}"/>
              </a:ext>
            </a:extLst>
          </p:cNvPr>
          <p:cNvSpPr/>
          <p:nvPr userDrawn="1"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Місце для вмісту 2">
            <a:extLst>
              <a:ext uri="{FF2B5EF4-FFF2-40B4-BE49-F238E27FC236}">
                <a16:creationId xmlns:a16="http://schemas.microsoft.com/office/drawing/2014/main" xmlns="" id="{0A14C1F7-A75F-4A3E-8CA3-43B6DC3DE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473" y="2084707"/>
            <a:ext cx="9797953" cy="39111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322039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63517AF-1938-47E3-80F5-0505571861DA}"/>
              </a:ext>
            </a:extLst>
          </p:cNvPr>
          <p:cNvSpPr/>
          <p:nvPr userDrawn="1"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73895189-F8C3-4067-AC45-039CD0BE2398}"/>
              </a:ext>
            </a:extLst>
          </p:cNvPr>
          <p:cNvSpPr/>
          <p:nvPr userDrawn="1"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4A0449E-3589-4501-A3F8-5CFCE529CB2D}"/>
              </a:ext>
            </a:extLst>
          </p:cNvPr>
          <p:cNvSpPr/>
          <p:nvPr userDrawn="1"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9" name="Місце для вмісту 2">
            <a:extLst>
              <a:ext uri="{FF2B5EF4-FFF2-40B4-BE49-F238E27FC236}">
                <a16:creationId xmlns:a16="http://schemas.microsoft.com/office/drawing/2014/main" xmlns="" id="{F65F644C-815C-4273-82F9-673EF162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702" y="2460885"/>
            <a:ext cx="4272362" cy="400258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5" name="Місце для вмісту 2">
            <a:extLst>
              <a:ext uri="{FF2B5EF4-FFF2-40B4-BE49-F238E27FC236}">
                <a16:creationId xmlns:a16="http://schemas.microsoft.com/office/drawing/2014/main" xmlns="" id="{64226813-B7E0-457B-B369-B0C893D637A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10572" y="2460885"/>
            <a:ext cx="4207081" cy="4002584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6" name="Місце для вмісту 2">
            <a:extLst>
              <a:ext uri="{FF2B5EF4-FFF2-40B4-BE49-F238E27FC236}">
                <a16:creationId xmlns:a16="http://schemas.microsoft.com/office/drawing/2014/main" xmlns="" id="{0D8E553B-1032-4D84-9A50-D53FFE5C6AE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736162" y="1788780"/>
            <a:ext cx="3556919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7" name="Місце для вмісту 2">
            <a:extLst>
              <a:ext uri="{FF2B5EF4-FFF2-40B4-BE49-F238E27FC236}">
                <a16:creationId xmlns:a16="http://schemas.microsoft.com/office/drawing/2014/main" xmlns="" id="{272DE694-4354-4CB5-8041-0BAD0159D2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5014" y="1788780"/>
            <a:ext cx="3556919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xmlns="" id="{CCBFE817-D33F-4622-9C8C-888E893FBBB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60885"/>
            <a:ext cx="0" cy="3693319"/>
          </a:xfrm>
          <a:prstGeom prst="line">
            <a:avLst/>
          </a:prstGeom>
          <a:ln>
            <a:solidFill>
              <a:srgbClr val="FBB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700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162CF237-7566-4485-B4CD-72C7B568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048C9087-645D-41FC-94D9-834ECA3D0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030B0E0-5CE6-4CCB-9202-C241E60A0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01FE5-FD45-4D1D-B789-8CD59D35E980}" type="datetimeFigureOut">
              <a:rPr lang="uk-UA" smtClean="0"/>
              <a:pPr/>
              <a:t>12.03.2021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B69CF56-63F1-4303-9884-ED1A2FB29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27EEB1E3-266E-4BB5-BF4F-715DA8A38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2244A-D2B2-4A04-BBC8-FB9551EFD73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5735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3" r:id="rId15"/>
    <p:sldLayoutId id="2147483669" r:id="rId16"/>
    <p:sldLayoutId id="2147483670" r:id="rId17"/>
    <p:sldLayoutId id="2147483671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B3003F-1D7E-4F57-A02B-D9D4106F4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6061" y="0"/>
            <a:ext cx="13069308" cy="7351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C0CCB-1D2A-4741-8CF1-8FBF13FD871E}"/>
              </a:ext>
            </a:extLst>
          </p:cNvPr>
          <p:cNvSpPr txBox="1"/>
          <p:nvPr/>
        </p:nvSpPr>
        <p:spPr>
          <a:xfrm>
            <a:off x="3629024" y="1003635"/>
            <a:ext cx="786608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Державне підприємство </a:t>
            </a:r>
          </a:p>
          <a:p>
            <a:pPr algn="ctr"/>
            <a:r>
              <a:rPr lang="uk-UA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«Державний науково-дослідний інститут будівельних конструкцій» (ДП НДІБК)</a:t>
            </a:r>
          </a:p>
          <a:p>
            <a:pPr algn="r"/>
            <a:endParaRPr lang="uk-UA" sz="2000" dirty="0" smtClean="0">
              <a:solidFill>
                <a:srgbClr val="0000C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uk-UA" sz="2000" dirty="0">
              <a:solidFill>
                <a:srgbClr val="0000C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uk-UA" sz="2000" dirty="0">
              <a:solidFill>
                <a:srgbClr val="0000C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uk-UA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ОСОБЛИВОСТІ </a:t>
            </a:r>
          </a:p>
          <a:p>
            <a:pPr algn="ctr"/>
            <a:r>
              <a:rPr lang="uk-UA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ЕЛЕКТРОННОГО ДЕКЛАРУВАННЯ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 2021 році</a:t>
            </a:r>
          </a:p>
          <a:p>
            <a:pPr algn="r"/>
            <a:endParaRPr lang="en-US" sz="15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uk-UA" sz="4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681" y="710512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61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957908" y="2619835"/>
            <a:ext cx="5138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Подається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особами, </a:t>
            </a:r>
          </a:p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які припинили діяльність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до 00 год. 00 хв. 01 квітня наступного року після такого припинення.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9487A172-CF50-4FF5-B7A3-74AAFE7AC53A}"/>
              </a:ext>
            </a:extLst>
          </p:cNvPr>
          <p:cNvSpPr/>
          <p:nvPr/>
        </p:nvSpPr>
        <p:spPr>
          <a:xfrm>
            <a:off x="-844174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048C0275-86A1-427D-918D-549FBA09D6B2}"/>
              </a:ext>
            </a:extLst>
          </p:cNvPr>
          <p:cNvSpPr/>
          <p:nvPr/>
        </p:nvSpPr>
        <p:spPr>
          <a:xfrm>
            <a:off x="-574164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6B55BAB-C218-4ED2-8DF0-5A6AE2877DA7}"/>
              </a:ext>
            </a:extLst>
          </p:cNvPr>
          <p:cNvSpPr/>
          <p:nvPr/>
        </p:nvSpPr>
        <p:spPr>
          <a:xfrm>
            <a:off x="-287157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B47B5B-1251-4ED6-82E8-EAD16B78BCBB}"/>
              </a:ext>
            </a:extLst>
          </p:cNvPr>
          <p:cNvSpPr txBox="1"/>
          <p:nvPr/>
        </p:nvSpPr>
        <p:spPr>
          <a:xfrm>
            <a:off x="6354165" y="2619835"/>
            <a:ext cx="5396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подається, якщо до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01 квітня особа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знову почала діяльність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відповідно подає «щорічну» декларацію.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1CBAAB3-D883-4579-93FF-F1AACD21A0FF}"/>
              </a:ext>
            </a:extLst>
          </p:cNvPr>
          <p:cNvSpPr txBox="1"/>
          <p:nvPr/>
        </p:nvSpPr>
        <p:spPr>
          <a:xfrm>
            <a:off x="2277474" y="5565344"/>
            <a:ext cx="7828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Охоплює попередній рік (період з 01 січня </a:t>
            </a:r>
            <a:endParaRPr lang="en-US" sz="22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до 31 грудня минулого року включно).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5F2C3C2-6843-414F-BFDC-DCB71E91D663}"/>
              </a:ext>
            </a:extLst>
          </p:cNvPr>
          <p:cNvSpPr txBox="1"/>
          <p:nvPr/>
        </p:nvSpPr>
        <p:spPr>
          <a:xfrm>
            <a:off x="2277474" y="4570650"/>
            <a:ext cx="7828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Посада та статуси зазначаються ті, </a:t>
            </a:r>
            <a:b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з яких особа звільнилася.</a:t>
            </a:r>
          </a:p>
        </p:txBody>
      </p:sp>
      <p:pic>
        <p:nvPicPr>
          <p:cNvPr id="18" name="Рисунок 13" descr="Зображення, що містить малювання, потяг&#10;&#10;Автоматично згенерований опис">
            <a:extLst>
              <a:ext uri="{FF2B5EF4-FFF2-40B4-BE49-F238E27FC236}">
                <a16:creationId xmlns:a16="http://schemas.microsoft.com/office/drawing/2014/main" xmlns="" id="{41350910-A7D4-46C7-80B3-C01BFA496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8658" y="5432013"/>
            <a:ext cx="1036102" cy="1036102"/>
          </a:xfrm>
          <a:prstGeom prst="rect">
            <a:avLst/>
          </a:prstGeom>
        </p:spPr>
      </p:pic>
      <p:pic>
        <p:nvPicPr>
          <p:cNvPr id="19" name="Рисунок 15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4B8C00FB-BB43-4E7A-A405-944909C78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8658" y="4353969"/>
            <a:ext cx="1036101" cy="1036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3BCAE7-B2D6-48D5-A296-D04E3A72348C}"/>
              </a:ext>
            </a:extLst>
          </p:cNvPr>
          <p:cNvSpPr txBox="1"/>
          <p:nvPr/>
        </p:nvSpPr>
        <p:spPr>
          <a:xfrm>
            <a:off x="1257256" y="472305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1. Декларація «Після звільнення»</a:t>
            </a:r>
          </a:p>
        </p:txBody>
      </p: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B875EE59-EDBE-4C2B-9A99-B86BF726A33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0B5619CD-A6A7-436C-9818-40A054174D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9944" y="1640031"/>
            <a:ext cx="767638" cy="763857"/>
          </a:xfrm>
          <a:prstGeom prst="rect">
            <a:avLst/>
          </a:prstGeom>
        </p:spPr>
      </p:pic>
      <p:pic>
        <p:nvPicPr>
          <p:cNvPr id="22" name="Рисунок 2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D20AF9EE-D5D1-4F9C-825E-6C17EDEF6D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237" y="1640031"/>
            <a:ext cx="994481" cy="7638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01" y="223489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250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32FAAF76-ECD6-4AE8-93C2-C862C4A06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solidFill>
            <a:srgbClr val="9FB5D2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1257AC-21BB-4451-8084-B3832B604503}"/>
              </a:ext>
            </a:extLst>
          </p:cNvPr>
          <p:cNvSpPr txBox="1"/>
          <p:nvPr/>
        </p:nvSpPr>
        <p:spPr>
          <a:xfrm>
            <a:off x="863613" y="2039626"/>
            <a:ext cx="10464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 Інформація </a:t>
            </a:r>
            <a:endParaRPr lang="en-US" sz="6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 суб’єкта декларування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071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65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18719F-B576-4788-9FC2-0796471CDE38}"/>
              </a:ext>
            </a:extLst>
          </p:cNvPr>
          <p:cNvSpPr txBox="1"/>
          <p:nvPr/>
        </p:nvSpPr>
        <p:spPr>
          <a:xfrm>
            <a:off x="2018377" y="2239424"/>
            <a:ext cx="9604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Зареєстроване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фактичне місце проживання.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 про місце реєстрації та фактичного проживання, зазначена у цьому розділі, підлягає дублюванню у розділі 3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«Об’єкти нерухомості».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0EF7CE8-6A0E-4C6B-A79B-1DBD99DF6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768" y="1974976"/>
            <a:ext cx="832685" cy="832685"/>
          </a:xfrm>
          <a:prstGeom prst="rect">
            <a:avLst/>
          </a:prstGeom>
        </p:spPr>
      </p:pic>
      <p:pic>
        <p:nvPicPr>
          <p:cNvPr id="16" name="Рисунок 15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08" y="3094342"/>
            <a:ext cx="930186" cy="930186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0579A2CB-03CD-4609-96FB-DB2FF36A80AA}"/>
              </a:ext>
            </a:extLst>
          </p:cNvPr>
          <p:cNvSpPr/>
          <p:nvPr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145E1547-41AB-4A79-A2D1-DEF78E5DE933}"/>
              </a:ext>
            </a:extLst>
          </p:cNvPr>
          <p:cNvSpPr/>
          <p:nvPr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DB7AF970-6472-43F9-BA18-858317AE996D}"/>
              </a:ext>
            </a:extLst>
          </p:cNvPr>
          <p:cNvSpPr/>
          <p:nvPr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F655F5-0F95-4A1F-8640-5A81900C7AFD}"/>
              </a:ext>
            </a:extLst>
          </p:cNvPr>
          <p:cNvSpPr txBox="1"/>
          <p:nvPr/>
        </p:nvSpPr>
        <p:spPr>
          <a:xfrm>
            <a:off x="1106041" y="46200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 Інформація про суб’єкта декларування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36DB885F-D100-4829-8DDE-503D7D0846C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255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44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B2BAF-F652-419B-93A2-179E58D6A36C}"/>
              </a:ext>
            </a:extLst>
          </p:cNvPr>
          <p:cNvSpPr txBox="1"/>
          <p:nvPr/>
        </p:nvSpPr>
        <p:spPr>
          <a:xfrm>
            <a:off x="926470" y="1836012"/>
            <a:ext cx="48361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Члени сім’ї: 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1) чоловік, дружина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2) неповнолітні діти суб’єкта декларування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3) особи, які: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спільно проживають,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пов’язані спільним побутом,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мають взаємні права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та обов’язки</a:t>
            </a:r>
          </a:p>
          <a:p>
            <a:pPr lvl="1"/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E7E94E1-1CA1-4BE4-AF6B-E703CC7123F5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84E8BCB9-2777-40A0-9D88-9A9A87EDB762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758D83D-451F-4ED9-A245-47A3206A49FE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CEE44F7-53EF-4451-8D48-3C2479C9FF3D}"/>
              </a:ext>
            </a:extLst>
          </p:cNvPr>
          <p:cNvSpPr txBox="1"/>
          <p:nvPr/>
        </p:nvSpPr>
        <p:spPr>
          <a:xfrm>
            <a:off x="6636858" y="3882564"/>
            <a:ext cx="4836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станом на 31 грудня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сукупно упродовж 183 днів протягом року, що передує року подання декларації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BE7CFB0-6C2E-47B7-BA6F-C8F0CF49CC0C}"/>
              </a:ext>
            </a:extLst>
          </p:cNvPr>
          <p:cNvSpPr txBox="1"/>
          <p:nvPr/>
        </p:nvSpPr>
        <p:spPr>
          <a:xfrm>
            <a:off x="6720293" y="1858881"/>
            <a:ext cx="4050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Немає обов'язку звертатися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до суду для встановлення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факту спільного проживання</a:t>
            </a:r>
          </a:p>
        </p:txBody>
      </p:sp>
      <p:pic>
        <p:nvPicPr>
          <p:cNvPr id="28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6C206E9-B9EA-45A1-96B6-120CEF34C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7173" y="1918110"/>
            <a:ext cx="1001401" cy="100140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960444C1-26EF-4C6C-A608-50D25CC2698A}"/>
              </a:ext>
            </a:extLst>
          </p:cNvPr>
          <p:cNvSpPr/>
          <p:nvPr/>
        </p:nvSpPr>
        <p:spPr>
          <a:xfrm>
            <a:off x="5792320" y="4103247"/>
            <a:ext cx="682854" cy="524755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7A0F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14C74BE-25DA-4CD2-813D-640F579846CE}"/>
              </a:ext>
            </a:extLst>
          </p:cNvPr>
          <p:cNvSpPr txBox="1"/>
          <p:nvPr/>
        </p:nvSpPr>
        <p:spPr>
          <a:xfrm>
            <a:off x="1209318" y="94396"/>
            <a:ext cx="10192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Інформація про членів сім’ї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суб’єкта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декларування</a:t>
            </a: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3474673E-0C55-4485-9D59-41C82A4756B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1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B3A16C48-B5D9-4D56-BE90-337A6D7E96CF}"/>
              </a:ext>
            </a:extLst>
          </p:cNvPr>
          <p:cNvSpPr/>
          <p:nvPr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D01FC39-72A9-417A-B6AF-F4BBA180CC1E}"/>
              </a:ext>
            </a:extLst>
          </p:cNvPr>
          <p:cNvSpPr/>
          <p:nvPr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C50FCA85-6274-4124-B923-0BF922D9299D}"/>
              </a:ext>
            </a:extLst>
          </p:cNvPr>
          <p:cNvSpPr/>
          <p:nvPr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94656D-C36B-4B90-A60B-B672ADDA63AB}"/>
              </a:ext>
            </a:extLst>
          </p:cNvPr>
          <p:cNvSpPr txBox="1"/>
          <p:nvPr/>
        </p:nvSpPr>
        <p:spPr>
          <a:xfrm>
            <a:off x="1934403" y="2204429"/>
            <a:ext cx="96044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Зареєстроване місце проживання.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 про місце реєстрації, зазначена у цьому розділі, підлягає дублюванню у розділі 3 «Об’єкти нерухомості».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C09CE1-7111-4C13-A2DC-4E868A7F96D3}"/>
              </a:ext>
            </a:extLst>
          </p:cNvPr>
          <p:cNvSpPr txBox="1"/>
          <p:nvPr/>
        </p:nvSpPr>
        <p:spPr>
          <a:xfrm>
            <a:off x="1212220" y="98623"/>
            <a:ext cx="9976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Інформація про членів сім’ї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суб’єкта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декларування</a:t>
            </a: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88E8E191-8F2F-4470-8BBC-4F4E2622007B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22A429D-EFF8-480F-8BE2-13EB3A38E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768" y="1974976"/>
            <a:ext cx="832685" cy="832685"/>
          </a:xfrm>
          <a:prstGeom prst="rect">
            <a:avLst/>
          </a:prstGeom>
        </p:spPr>
      </p:pic>
      <p:pic>
        <p:nvPicPr>
          <p:cNvPr id="18" name="Рисунок 1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1CB0A040-1412-46F6-A151-82CF61322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08" y="3125375"/>
            <a:ext cx="930186" cy="9301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5048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59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B3A16C48-B5D9-4D56-BE90-337A6D7E96CF}"/>
              </a:ext>
            </a:extLst>
          </p:cNvPr>
          <p:cNvSpPr/>
          <p:nvPr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D01FC39-72A9-417A-B6AF-F4BBA180CC1E}"/>
              </a:ext>
            </a:extLst>
          </p:cNvPr>
          <p:cNvSpPr/>
          <p:nvPr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C50FCA85-6274-4124-B923-0BF922D9299D}"/>
              </a:ext>
            </a:extLst>
          </p:cNvPr>
          <p:cNvSpPr/>
          <p:nvPr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6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161F4FE1-E8D7-41FC-A63F-6A98A59CF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737" y="2365443"/>
            <a:ext cx="635637" cy="488230"/>
          </a:xfrm>
          <a:prstGeom prst="rect">
            <a:avLst/>
          </a:prstGeom>
        </p:spPr>
      </p:pic>
      <p:pic>
        <p:nvPicPr>
          <p:cNvPr id="12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2D1C8A71-5B26-4AAE-A8D5-29E23AF86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736" y="2997654"/>
            <a:ext cx="635637" cy="488230"/>
          </a:xfrm>
          <a:prstGeom prst="rect">
            <a:avLst/>
          </a:prstGeom>
        </p:spPr>
      </p:pic>
      <p:pic>
        <p:nvPicPr>
          <p:cNvPr id="14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B246A819-FC4A-4EDB-A362-3B4B96103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302" y="3668540"/>
            <a:ext cx="635637" cy="4882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7C482F-9576-4FF4-9BA9-B4226B86C851}"/>
              </a:ext>
            </a:extLst>
          </p:cNvPr>
          <p:cNvSpPr txBox="1"/>
          <p:nvPr/>
        </p:nvSpPr>
        <p:spPr>
          <a:xfrm>
            <a:off x="1670939" y="2365443"/>
            <a:ext cx="59459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Серія та номер паспорту		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Свідоцтво про народження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УНЗР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638B3D-D7BA-4AEA-8483-7F81C658F29F}"/>
              </a:ext>
            </a:extLst>
          </p:cNvPr>
          <p:cNvSpPr txBox="1"/>
          <p:nvPr/>
        </p:nvSpPr>
        <p:spPr>
          <a:xfrm>
            <a:off x="6935264" y="2384781"/>
            <a:ext cx="59459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Серія у паспорті та свідоцтві </a:t>
            </a: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вноситься українськими літерами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Номер зазначається без пробілу </a:t>
            </a: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після серії документа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Перший символ у свідоцтві – «1»</a:t>
            </a:r>
          </a:p>
        </p:txBody>
      </p:sp>
      <p:pic>
        <p:nvPicPr>
          <p:cNvPr id="19" name="Рисунок 18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72DAD8C3-C343-4FEF-87C7-F4FE02A609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970" y="3157175"/>
            <a:ext cx="1001401" cy="1001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562511-2DF3-4B1E-8C22-4B2958DE410B}"/>
              </a:ext>
            </a:extLst>
          </p:cNvPr>
          <p:cNvSpPr txBox="1"/>
          <p:nvPr/>
        </p:nvSpPr>
        <p:spPr>
          <a:xfrm>
            <a:off x="1178394" y="402703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 та 2.2.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7E1DC301-B595-4737-B9A7-E3F24B762F2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377" y="153887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075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7C7BBB-DC15-4E44-9552-4562150EDDC2}"/>
              </a:ext>
            </a:extLst>
          </p:cNvPr>
          <p:cNvSpPr txBox="1"/>
          <p:nvPr/>
        </p:nvSpPr>
        <p:spPr>
          <a:xfrm>
            <a:off x="1149370" y="94396"/>
            <a:ext cx="1016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 2.2  Унікальний номер запису </a:t>
            </a:r>
          </a:p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Єдиному державному демографічному реєстрі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B3A16C48-B5D9-4D56-BE90-337A6D7E96CF}"/>
              </a:ext>
            </a:extLst>
          </p:cNvPr>
          <p:cNvSpPr/>
          <p:nvPr/>
        </p:nvSpPr>
        <p:spPr>
          <a:xfrm>
            <a:off x="11313767" y="595363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D01FC39-72A9-417A-B6AF-F4BBA180CC1E}"/>
              </a:ext>
            </a:extLst>
          </p:cNvPr>
          <p:cNvSpPr/>
          <p:nvPr/>
        </p:nvSpPr>
        <p:spPr>
          <a:xfrm>
            <a:off x="11583777" y="624363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C50FCA85-6274-4124-B923-0BF922D9299D}"/>
              </a:ext>
            </a:extLst>
          </p:cNvPr>
          <p:cNvSpPr/>
          <p:nvPr/>
        </p:nvSpPr>
        <p:spPr>
          <a:xfrm>
            <a:off x="11870784" y="652153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3" name="Picture 4" descr="https://lh5.googleusercontent.com/2VgOcyUTnloc2pnsvgQdb_jomuD2DYLzn8l_bIwafCLwLGHTgkekxU0Vk0BVMgt2r_A9PFVYIPaPizbQxSJ8BSuHm9gV4EgkBG7UF1NSC2ZiYnY7sUlcg2aGB-FeQz6r_PnCKbQ">
            <a:extLst>
              <a:ext uri="{FF2B5EF4-FFF2-40B4-BE49-F238E27FC236}">
                <a16:creationId xmlns:a16="http://schemas.microsoft.com/office/drawing/2014/main" xmlns="" id="{2B227C4A-C3BB-45DA-850A-470EB9483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455" y="1560344"/>
            <a:ext cx="10277312" cy="47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AC2B9E90-12DE-4018-9E97-2C339F475D8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255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09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863613" y="2144489"/>
            <a:ext cx="10464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Об’єкти нерухомості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84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F5EB3F-7771-49E7-819D-724F2E84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847" y="1612966"/>
            <a:ext cx="994481" cy="763857"/>
          </a:xfrm>
          <a:prstGeom prst="rect">
            <a:avLst/>
          </a:prstGeom>
        </p:spPr>
      </p:pic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899559E0-3D0B-4BE9-94AC-FF421CE06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9433" y="1608962"/>
            <a:ext cx="994481" cy="763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630623-9CE7-4EFD-A8D4-F9AF8285A38B}"/>
              </a:ext>
            </a:extLst>
          </p:cNvPr>
          <p:cNvSpPr txBox="1"/>
          <p:nvPr/>
        </p:nvSpPr>
        <p:spPr>
          <a:xfrm>
            <a:off x="957908" y="2600663"/>
            <a:ext cx="522123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Об’єкти нерухомості, що належать суб'єкту декларування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членам його сім’ї:</a:t>
            </a: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приватна власність,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т.ч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. спільна власність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оренда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володіння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інше право користування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Форма правочину не важлива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0DD10B-C7A5-41EF-8A8B-C952CBF4F06A}"/>
              </a:ext>
            </a:extLst>
          </p:cNvPr>
          <p:cNvSpPr txBox="1"/>
          <p:nvPr/>
        </p:nvSpPr>
        <p:spPr>
          <a:xfrm>
            <a:off x="6096000" y="2600664"/>
            <a:ext cx="53194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Зазначення об’єкту нерухомості якщо: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наявний станом на 31 грудня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перебував у володінні/користуванні </a:t>
            </a:r>
            <a:b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менше половини днів звітного періоду</a:t>
            </a:r>
          </a:p>
          <a:p>
            <a:pPr marL="342900" indent="-342900">
              <a:buFontTx/>
              <a:buChar char="-"/>
            </a:pPr>
            <a:endParaRPr lang="uk-UA" sz="22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183 дні – для «щорічної», «кандидата </a:t>
            </a:r>
            <a:b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посаду» і «після звільнення»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½ звітного періоду – для декларації «перед звільненням»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2A4E91-D3C6-44BB-A15F-9CEF160893E1}"/>
              </a:ext>
            </a:extLst>
          </p:cNvPr>
          <p:cNvSpPr txBox="1"/>
          <p:nvPr/>
        </p:nvSpPr>
        <p:spPr>
          <a:xfrm>
            <a:off x="1130769" y="42459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3. Об’єкти нерухомості</a:t>
            </a:r>
          </a:p>
        </p:txBody>
      </p: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xmlns="" id="{DA154F34-CAB2-4779-A0BB-FB4B750EBF6C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546" y="153887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285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985334" y="1894450"/>
            <a:ext cx="539625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Ознаки: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	строковість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	платність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поверненість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може бути обумовлено усно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або в договорі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44174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74164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87157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6304131" y="2643786"/>
            <a:ext cx="53962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Форма договору для декларування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важлива 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Найм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житлового будинку – користування земельною ділянкою </a:t>
            </a: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F5EB3F-7771-49E7-819D-724F2E84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411" y="2665332"/>
            <a:ext cx="512032" cy="393290"/>
          </a:xfrm>
          <a:prstGeom prst="rect">
            <a:avLst/>
          </a:prstGeom>
        </p:spPr>
      </p:pic>
      <p:pic>
        <p:nvPicPr>
          <p:cNvPr id="15" name="Рисунок 14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7B9621D5-6E0E-43BC-A9B5-41AB8A7BC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411" y="3219334"/>
            <a:ext cx="512032" cy="393290"/>
          </a:xfrm>
          <a:prstGeom prst="rect">
            <a:avLst/>
          </a:prstGeom>
        </p:spPr>
      </p:pic>
      <p:pic>
        <p:nvPicPr>
          <p:cNvPr id="16" name="Рисунок 1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AEBA77A1-57FF-43B7-B40C-415C2BBF7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411" y="3773337"/>
            <a:ext cx="512032" cy="393290"/>
          </a:xfrm>
          <a:prstGeom prst="rect">
            <a:avLst/>
          </a:prstGeom>
        </p:spPr>
      </p:pic>
      <p:pic>
        <p:nvPicPr>
          <p:cNvPr id="18" name="Рисунок 1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969239E-DCCC-42C1-857F-D00B2EDC5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505" y="2634436"/>
            <a:ext cx="757806" cy="757806"/>
          </a:xfrm>
          <a:prstGeom prst="rect">
            <a:avLst/>
          </a:prstGeom>
        </p:spPr>
      </p:pic>
      <p:pic>
        <p:nvPicPr>
          <p:cNvPr id="19" name="Рисунок 1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9FF1BAA-5271-4317-925C-3592ED574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505" y="3671084"/>
            <a:ext cx="757806" cy="7578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3C9B4B1-FBC8-4FF7-8686-486332180DCB}"/>
              </a:ext>
            </a:extLst>
          </p:cNvPr>
          <p:cNvSpPr txBox="1"/>
          <p:nvPr/>
        </p:nvSpPr>
        <p:spPr>
          <a:xfrm>
            <a:off x="1257256" y="38630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3. Оренда</a:t>
            </a:r>
          </a:p>
        </p:txBody>
      </p: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03970770-D1BA-493C-B3A0-EBA0210474F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127" y="153887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84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952251" y="2370388"/>
            <a:ext cx="52212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Об’єкти – всі об'єкти, що належать суб'єкту декларування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членам його сім’ї: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приватна власність,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т.ч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. спільна власність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оренда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володіння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інше право користування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Форма правочину не важлива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88590" y="58725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618580" y="61625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331573" y="64404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6090343" y="2370389"/>
            <a:ext cx="53194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Зазначення об’єкту декларування якщо: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наявний станом на 31 грудня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перебував у володінні/користуванні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менше половини днів звітного періоду</a:t>
            </a:r>
          </a:p>
          <a:p>
            <a:pPr marL="342900" indent="-342900">
              <a:buFontTx/>
              <a:buChar char="-"/>
            </a:pPr>
            <a:endParaRPr lang="uk-UA" sz="22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183 дні – для «щорічної</a:t>
            </a:r>
            <a:r>
              <a:rPr lang="uk-UA" sz="22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» </a:t>
            </a:r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і «після звільнення»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½ звітного періоду – для декларації «перед звільненням»</a:t>
            </a: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F5EB3F-7771-49E7-819D-724F2E84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9508" y="1543606"/>
            <a:ext cx="994481" cy="763857"/>
          </a:xfrm>
          <a:prstGeom prst="rect">
            <a:avLst/>
          </a:prstGeom>
        </p:spPr>
      </p:pic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899559E0-3D0B-4BE9-94AC-FF421CE06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094" y="1539602"/>
            <a:ext cx="994481" cy="763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285210-A937-48C6-A8D9-06257B2BF838}"/>
              </a:ext>
            </a:extLst>
          </p:cNvPr>
          <p:cNvSpPr txBox="1"/>
          <p:nvPr/>
        </p:nvSpPr>
        <p:spPr>
          <a:xfrm>
            <a:off x="1311745" y="511179"/>
            <a:ext cx="3557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376E0604-B1EC-4772-A76F-765AC031171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195688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906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158515" y="44963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3. Особливості декларування</a:t>
            </a:r>
          </a:p>
        </p:txBody>
      </p:sp>
      <p:pic>
        <p:nvPicPr>
          <p:cNvPr id="18" name="Рисунок 16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369CC2C9-9A31-4277-9F1C-D10457F2D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137" y="1972108"/>
            <a:ext cx="635637" cy="488230"/>
          </a:xfrm>
          <a:prstGeom prst="rect">
            <a:avLst/>
          </a:prstGeom>
        </p:spPr>
      </p:pic>
      <p:pic>
        <p:nvPicPr>
          <p:cNvPr id="23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10E5099B-1A60-4E3C-BBE3-DED7E09DC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136" y="2604319"/>
            <a:ext cx="635637" cy="488230"/>
          </a:xfrm>
          <a:prstGeom prst="rect">
            <a:avLst/>
          </a:prstGeom>
        </p:spPr>
      </p:pic>
      <p:pic>
        <p:nvPicPr>
          <p:cNvPr id="24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BEF8F5F4-33AA-4BDB-8FDE-540D05CBC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02" y="3247783"/>
            <a:ext cx="635637" cy="4882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FFE93F5-5BE9-454D-ABAB-1E7ACE817B3B}"/>
              </a:ext>
            </a:extLst>
          </p:cNvPr>
          <p:cNvSpPr txBox="1"/>
          <p:nvPr/>
        </p:nvSpPr>
        <p:spPr>
          <a:xfrm>
            <a:off x="1696339" y="1972108"/>
            <a:ext cx="91882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Площа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Реєстраційний номер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Дата набуття права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Власність/користування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Місце реєстрації та фактичного проживання</a:t>
            </a:r>
          </a:p>
        </p:txBody>
      </p:sp>
      <p:pic>
        <p:nvPicPr>
          <p:cNvPr id="26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00D99B19-7F22-425A-BBB8-3CD6084AB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136" y="3952313"/>
            <a:ext cx="635637" cy="488230"/>
          </a:xfrm>
          <a:prstGeom prst="rect">
            <a:avLst/>
          </a:prstGeom>
        </p:spPr>
      </p:pic>
      <p:pic>
        <p:nvPicPr>
          <p:cNvPr id="27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04465B9A-2D81-4A83-8A02-409D080B6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02" y="4623199"/>
            <a:ext cx="635637" cy="488230"/>
          </a:xfrm>
          <a:prstGeom prst="rect">
            <a:avLst/>
          </a:prstGeom>
        </p:spPr>
      </p:pic>
      <p:pic>
        <p:nvPicPr>
          <p:cNvPr id="28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289CD856-01AB-4798-8BE3-01AC42DC9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135" y="5294085"/>
            <a:ext cx="635637" cy="488230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D637047A-6E7B-4C29-AB6C-B363209F507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55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32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863613" y="1704834"/>
            <a:ext cx="104647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Об’єкти незавершеного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будівництва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7530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678121" y="2370389"/>
            <a:ext cx="51819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Це об'єкт, щодо якого станом </a:t>
            </a:r>
            <a:endParaRPr lang="en-US" sz="22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31 грудня: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завершено будівництво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завершено будівництво,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але об'єкт не прийнятий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експлуатацію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об'єкт прийнятий в експлуатацію,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але право власності на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нього не зареєстроване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установленому законом порядку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5860026" y="2380222"/>
            <a:ext cx="60826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Відомості про об’єкт зазначаються, якщо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будівництво  здійснює  декларант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або член його сім’ї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він розташований на земельній ділянці, що належить декларанту/членам його сім’ї на праві власності, оренди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чи іншому праві користування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повністю/частково побудований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 матеріалів чи за кошти декларанта/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членів його сім’ї (необхідно декларувати майнові права як «незавершене будівництво»)</a:t>
            </a: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F5EB3F-7771-49E7-819D-724F2E84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847" y="1610535"/>
            <a:ext cx="994481" cy="763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257256" y="405195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Об’єкти незавершеного будівництва</a:t>
            </a:r>
          </a:p>
        </p:txBody>
      </p:sp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899559E0-3D0B-4BE9-94AC-FF421CE06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7498" y="1606532"/>
            <a:ext cx="994481" cy="763857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A5B121B2-512D-4539-B4C6-AF41CBE3D56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305" y="156379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866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4639377" y="1585126"/>
            <a:ext cx="2581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Квартира у багатоповерховому будинку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927E51-AD39-42B8-8FDD-B57164EB2EE2}"/>
              </a:ext>
            </a:extLst>
          </p:cNvPr>
          <p:cNvSpPr txBox="1"/>
          <p:nvPr/>
        </p:nvSpPr>
        <p:spPr>
          <a:xfrm>
            <a:off x="4194561" y="3014384"/>
            <a:ext cx="190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Предмет договору – майнові права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39C4F3-287C-4D92-952F-CC16DCAC517C}"/>
              </a:ext>
            </a:extLst>
          </p:cNvPr>
          <p:cNvSpPr txBox="1"/>
          <p:nvPr/>
        </p:nvSpPr>
        <p:spPr>
          <a:xfrm>
            <a:off x="9001927" y="3023165"/>
            <a:ext cx="1999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Попередній договір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9C81B3-0825-44D2-A892-49C3CE03D756}"/>
              </a:ext>
            </a:extLst>
          </p:cNvPr>
          <p:cNvSpPr txBox="1"/>
          <p:nvPr/>
        </p:nvSpPr>
        <p:spPr>
          <a:xfrm>
            <a:off x="4178293" y="3799720"/>
            <a:ext cx="1999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Кошти передані </a:t>
            </a:r>
            <a:b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у фонд фінансування або як гарантійний внесок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5D6F9A-0D92-40DB-9651-23828FD9E37D}"/>
              </a:ext>
            </a:extLst>
          </p:cNvPr>
          <p:cNvSpPr txBox="1"/>
          <p:nvPr/>
        </p:nvSpPr>
        <p:spPr>
          <a:xfrm>
            <a:off x="4178293" y="4903542"/>
            <a:ext cx="1850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Управителем відкрито рахунок на ім’я СД/члена сім’ї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071322D-F0B6-473D-AE70-F9A09E22998F}"/>
              </a:ext>
            </a:extLst>
          </p:cNvPr>
          <p:cNvSpPr txBox="1"/>
          <p:nvPr/>
        </p:nvSpPr>
        <p:spPr>
          <a:xfrm>
            <a:off x="10230343" y="3664820"/>
            <a:ext cx="1774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Наявне фінансове зобов’язання, що перевищує 50 ПМ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7C5634-9684-4E10-B215-9FCE5443DF26}"/>
              </a:ext>
            </a:extLst>
          </p:cNvPr>
          <p:cNvSpPr txBox="1"/>
          <p:nvPr/>
        </p:nvSpPr>
        <p:spPr>
          <a:xfrm>
            <a:off x="657281" y="3014384"/>
            <a:ext cx="134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Інвестиційний сертифікат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4578909-56BA-4815-AD27-4A38B2C33540}"/>
              </a:ext>
            </a:extLst>
          </p:cNvPr>
          <p:cNvSpPr txBox="1"/>
          <p:nvPr/>
        </p:nvSpPr>
        <p:spPr>
          <a:xfrm>
            <a:off x="2489136" y="3128572"/>
            <a:ext cx="1999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652F0C9-DC68-405F-BC2E-64E0802A95A7}"/>
              </a:ext>
            </a:extLst>
          </p:cNvPr>
          <p:cNvSpPr txBox="1"/>
          <p:nvPr/>
        </p:nvSpPr>
        <p:spPr>
          <a:xfrm>
            <a:off x="6449857" y="4015163"/>
            <a:ext cx="15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Додатково розділ 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49A85E-89CB-4AF8-9E96-74B0C9D57248}"/>
              </a:ext>
            </a:extLst>
          </p:cNvPr>
          <p:cNvSpPr txBox="1"/>
          <p:nvPr/>
        </p:nvSpPr>
        <p:spPr>
          <a:xfrm>
            <a:off x="6439393" y="5039652"/>
            <a:ext cx="15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Додатково розділ 12.1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742BF2-FD62-4539-912C-27CF1ED8C58E}"/>
              </a:ext>
            </a:extLst>
          </p:cNvPr>
          <p:cNvSpPr txBox="1"/>
          <p:nvPr/>
        </p:nvSpPr>
        <p:spPr>
          <a:xfrm>
            <a:off x="6443311" y="6002214"/>
            <a:ext cx="15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Додатково розділ 13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D76AA8C-49EC-4E28-8516-ED20B209565E}"/>
              </a:ext>
            </a:extLst>
          </p:cNvPr>
          <p:cNvSpPr txBox="1"/>
          <p:nvPr/>
        </p:nvSpPr>
        <p:spPr>
          <a:xfrm>
            <a:off x="691164" y="3926897"/>
            <a:ext cx="1530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Якщо також набуто майнові права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4A84F69-214A-4E4F-B37D-0B08826A839A}"/>
              </a:ext>
            </a:extLst>
          </p:cNvPr>
          <p:cNvSpPr txBox="1"/>
          <p:nvPr/>
        </p:nvSpPr>
        <p:spPr>
          <a:xfrm>
            <a:off x="2489137" y="4035248"/>
            <a:ext cx="108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Додатково</a:t>
            </a:r>
          </a:p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8EC64C4-8FA6-4D18-A916-3CF719360D9F}"/>
              </a:ext>
            </a:extLst>
          </p:cNvPr>
          <p:cNvSpPr txBox="1"/>
          <p:nvPr/>
        </p:nvSpPr>
        <p:spPr>
          <a:xfrm>
            <a:off x="6449857" y="3124515"/>
            <a:ext cx="92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E98D8F4-FCAF-48B9-9772-2E1B77350EC8}"/>
              </a:ext>
            </a:extLst>
          </p:cNvPr>
          <p:cNvSpPr txBox="1"/>
          <p:nvPr/>
        </p:nvSpPr>
        <p:spPr>
          <a:xfrm>
            <a:off x="8078036" y="3698687"/>
            <a:ext cx="1999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Суб’єкт декларування здійснив видаток, що перевищує 50 ПМ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6499053-F7A9-4D6F-906F-61C1B0B57533}"/>
              </a:ext>
            </a:extLst>
          </p:cNvPr>
          <p:cNvSpPr txBox="1"/>
          <p:nvPr/>
        </p:nvSpPr>
        <p:spPr>
          <a:xfrm>
            <a:off x="8561033" y="4851687"/>
            <a:ext cx="103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14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87943D0-80C9-4A0D-94A0-BF3722879E03}"/>
              </a:ext>
            </a:extLst>
          </p:cNvPr>
          <p:cNvSpPr txBox="1"/>
          <p:nvPr/>
        </p:nvSpPr>
        <p:spPr>
          <a:xfrm>
            <a:off x="10559522" y="4851688"/>
            <a:ext cx="1135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13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01CD7CA-8ABA-4C3D-A8C7-B290B66ACF66}"/>
              </a:ext>
            </a:extLst>
          </p:cNvPr>
          <p:cNvSpPr txBox="1"/>
          <p:nvPr/>
        </p:nvSpPr>
        <p:spPr>
          <a:xfrm>
            <a:off x="4174230" y="5894492"/>
            <a:ext cx="1999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Суб’єкт декларування здійснив видаток, що перевищує 50 ПМ</a:t>
            </a:r>
          </a:p>
        </p:txBody>
      </p: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xmlns="" id="{27543943-034B-44DC-B6E8-E98B50A2B0B1}"/>
              </a:ext>
            </a:extLst>
          </p:cNvPr>
          <p:cNvCxnSpPr>
            <a:cxnSpLocks/>
            <a:stCxn id="10" idx="1"/>
            <a:endCxn id="20" idx="0"/>
          </p:cNvCxnSpPr>
          <p:nvPr/>
        </p:nvCxnSpPr>
        <p:spPr>
          <a:xfrm flipH="1">
            <a:off x="1329670" y="2092958"/>
            <a:ext cx="3309707" cy="92142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32">
            <a:extLst>
              <a:ext uri="{FF2B5EF4-FFF2-40B4-BE49-F238E27FC236}">
                <a16:creationId xmlns:a16="http://schemas.microsoft.com/office/drawing/2014/main" xmlns="" id="{05F200A1-4ECE-454C-A9BF-7BAF74CA5696}"/>
              </a:ext>
            </a:extLst>
          </p:cNvPr>
          <p:cNvCxnSpPr>
            <a:cxnSpLocks/>
            <a:stCxn id="10" idx="3"/>
            <a:endCxn id="16" idx="0"/>
          </p:cNvCxnSpPr>
          <p:nvPr/>
        </p:nvCxnSpPr>
        <p:spPr>
          <a:xfrm>
            <a:off x="7220958" y="2092958"/>
            <a:ext cx="2780505" cy="93020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>
            <a:extLst>
              <a:ext uri="{FF2B5EF4-FFF2-40B4-BE49-F238E27FC236}">
                <a16:creationId xmlns:a16="http://schemas.microsoft.com/office/drawing/2014/main" xmlns="" id="{DF873470-3BB2-43FB-B124-42D1325AE3F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329670" y="3537604"/>
            <a:ext cx="0" cy="38929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51">
            <a:extLst>
              <a:ext uri="{FF2B5EF4-FFF2-40B4-BE49-F238E27FC236}">
                <a16:creationId xmlns:a16="http://schemas.microsoft.com/office/drawing/2014/main" xmlns="" id="{7A1A145A-CB14-4631-A1DC-32589FA68E71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2002059" y="3275994"/>
            <a:ext cx="487077" cy="646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xmlns="" id="{056CCF0A-945E-46FC-A4DC-A3A2A3BD7331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2221758" y="4296229"/>
            <a:ext cx="267379" cy="62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xmlns="" id="{13C4846B-1EBD-4FDE-984A-8B7EF5607EB1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177828" y="3596640"/>
            <a:ext cx="0" cy="20308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зі стрілкою 61">
            <a:extLst>
              <a:ext uri="{FF2B5EF4-FFF2-40B4-BE49-F238E27FC236}">
                <a16:creationId xmlns:a16="http://schemas.microsoft.com/office/drawing/2014/main" xmlns="" id="{D3512B20-760C-43C9-89EA-B64CEAB7B093}"/>
              </a:ext>
            </a:extLst>
          </p:cNvPr>
          <p:cNvCxnSpPr>
            <a:stCxn id="15" idx="3"/>
            <a:endCxn id="27" idx="1"/>
          </p:cNvCxnSpPr>
          <p:nvPr/>
        </p:nvCxnSpPr>
        <p:spPr>
          <a:xfrm>
            <a:off x="6096000" y="3275994"/>
            <a:ext cx="353857" cy="241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зі стрілкою 63">
            <a:extLst>
              <a:ext uri="{FF2B5EF4-FFF2-40B4-BE49-F238E27FC236}">
                <a16:creationId xmlns:a16="http://schemas.microsoft.com/office/drawing/2014/main" xmlns="" id="{CAC205DC-B57D-4994-8BFE-45066061A761}"/>
              </a:ext>
            </a:extLst>
          </p:cNvPr>
          <p:cNvCxnSpPr>
            <a:stCxn id="16" idx="2"/>
            <a:endCxn id="28" idx="0"/>
          </p:cNvCxnSpPr>
          <p:nvPr/>
        </p:nvCxnSpPr>
        <p:spPr>
          <a:xfrm flipH="1">
            <a:off x="9077572" y="3330942"/>
            <a:ext cx="923891" cy="36774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зі стрілкою 65">
            <a:extLst>
              <a:ext uri="{FF2B5EF4-FFF2-40B4-BE49-F238E27FC236}">
                <a16:creationId xmlns:a16="http://schemas.microsoft.com/office/drawing/2014/main" xmlns="" id="{E8254F48-A431-4E84-B873-0B2EE7D28318}"/>
              </a:ext>
            </a:extLst>
          </p:cNvPr>
          <p:cNvCxnSpPr>
            <a:stCxn id="16" idx="2"/>
            <a:endCxn id="19" idx="0"/>
          </p:cNvCxnSpPr>
          <p:nvPr/>
        </p:nvCxnSpPr>
        <p:spPr>
          <a:xfrm>
            <a:off x="10001463" y="3330942"/>
            <a:ext cx="1116118" cy="33387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зі стрілкою 67">
            <a:extLst>
              <a:ext uri="{FF2B5EF4-FFF2-40B4-BE49-F238E27FC236}">
                <a16:creationId xmlns:a16="http://schemas.microsoft.com/office/drawing/2014/main" xmlns="" id="{9E680C90-FAD9-471E-BAD3-6A4AD6E5E4D0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9076082" y="4437351"/>
            <a:ext cx="1490" cy="41433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xmlns="" id="{7B1E4276-0B98-48E0-A996-5DD26E596D39}"/>
              </a:ext>
            </a:extLst>
          </p:cNvPr>
          <p:cNvCxnSpPr>
            <a:stCxn id="19" idx="2"/>
            <a:endCxn id="30" idx="0"/>
          </p:cNvCxnSpPr>
          <p:nvPr/>
        </p:nvCxnSpPr>
        <p:spPr>
          <a:xfrm>
            <a:off x="11117581" y="4403484"/>
            <a:ext cx="9558" cy="44820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зі стрілкою 71">
            <a:extLst>
              <a:ext uri="{FF2B5EF4-FFF2-40B4-BE49-F238E27FC236}">
                <a16:creationId xmlns:a16="http://schemas.microsoft.com/office/drawing/2014/main" xmlns="" id="{B705372F-5797-4E1F-9084-8B07B947AA00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 flipV="1">
            <a:off x="6177362" y="4276773"/>
            <a:ext cx="272495" cy="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зі стрілкою 73">
            <a:extLst>
              <a:ext uri="{FF2B5EF4-FFF2-40B4-BE49-F238E27FC236}">
                <a16:creationId xmlns:a16="http://schemas.microsoft.com/office/drawing/2014/main" xmlns="" id="{A7ABA25C-BF6E-4595-92F3-951E45384DB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028624" y="5272874"/>
            <a:ext cx="365583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зі стрілкою 75">
            <a:extLst>
              <a:ext uri="{FF2B5EF4-FFF2-40B4-BE49-F238E27FC236}">
                <a16:creationId xmlns:a16="http://schemas.microsoft.com/office/drawing/2014/main" xmlns="" id="{AD8D0B01-08A0-4F66-AE7B-D88DE4A56244}"/>
              </a:ext>
            </a:extLst>
          </p:cNvPr>
          <p:cNvCxnSpPr>
            <a:cxnSpLocks/>
            <a:stCxn id="31" idx="3"/>
            <a:endCxn id="24" idx="1"/>
          </p:cNvCxnSpPr>
          <p:nvPr/>
        </p:nvCxnSpPr>
        <p:spPr>
          <a:xfrm>
            <a:off x="6173301" y="6263824"/>
            <a:ext cx="27001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зі стрілкою 77">
            <a:extLst>
              <a:ext uri="{FF2B5EF4-FFF2-40B4-BE49-F238E27FC236}">
                <a16:creationId xmlns:a16="http://schemas.microsoft.com/office/drawing/2014/main" xmlns="" id="{36B6592D-DAC3-4452-9101-2B6BF475768E}"/>
              </a:ext>
            </a:extLst>
          </p:cNvPr>
          <p:cNvCxnSpPr>
            <a:cxnSpLocks/>
          </p:cNvCxnSpPr>
          <p:nvPr/>
        </p:nvCxnSpPr>
        <p:spPr>
          <a:xfrm flipH="1">
            <a:off x="5173765" y="5665293"/>
            <a:ext cx="7834" cy="24648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 зі стрілкою 99">
            <a:extLst>
              <a:ext uri="{FF2B5EF4-FFF2-40B4-BE49-F238E27FC236}">
                <a16:creationId xmlns:a16="http://schemas.microsoft.com/office/drawing/2014/main" xmlns="" id="{3BF44E70-22D9-4FA8-B46D-62647FCDDDD7}"/>
              </a:ext>
            </a:extLst>
          </p:cNvPr>
          <p:cNvCxnSpPr>
            <a:cxnSpLocks/>
          </p:cNvCxnSpPr>
          <p:nvPr/>
        </p:nvCxnSpPr>
        <p:spPr>
          <a:xfrm>
            <a:off x="5173766" y="4622800"/>
            <a:ext cx="0" cy="2807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 зі стрілкою 102">
            <a:extLst>
              <a:ext uri="{FF2B5EF4-FFF2-40B4-BE49-F238E27FC236}">
                <a16:creationId xmlns:a16="http://schemas.microsoft.com/office/drawing/2014/main" xmlns="" id="{530536CB-DBA2-4DAF-8CA7-66F3C7F0822E}"/>
              </a:ext>
            </a:extLst>
          </p:cNvPr>
          <p:cNvCxnSpPr>
            <a:cxnSpLocks/>
          </p:cNvCxnSpPr>
          <p:nvPr/>
        </p:nvCxnSpPr>
        <p:spPr>
          <a:xfrm flipH="1">
            <a:off x="5162088" y="2553837"/>
            <a:ext cx="1" cy="50006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3FC8FCA-32A5-4504-BF7E-B79B6D1569CD}"/>
              </a:ext>
            </a:extLst>
          </p:cNvPr>
          <p:cNvSpPr txBox="1"/>
          <p:nvPr/>
        </p:nvSpPr>
        <p:spPr>
          <a:xfrm>
            <a:off x="1257256" y="42958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Об’єкти незавершеного будівництва</a:t>
            </a: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xmlns="" id="{115B1D4F-22AA-46F2-A465-584E13F66B4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85" y="156379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765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863612" y="1825625"/>
            <a:ext cx="10649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Цінне рухоме майно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(крім транспортних засобів)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21" y="106928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123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B2BAF-F652-419B-93A2-179E58D6A36C}"/>
              </a:ext>
            </a:extLst>
          </p:cNvPr>
          <p:cNvSpPr txBox="1"/>
          <p:nvPr/>
        </p:nvSpPr>
        <p:spPr>
          <a:xfrm>
            <a:off x="886316" y="2056232"/>
            <a:ext cx="8105366" cy="3998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Основні ознаки: </a:t>
            </a:r>
          </a:p>
          <a:p>
            <a:pPr>
              <a:lnSpc>
                <a:spcPct val="17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можуть бути переміщені;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їхня вартість перевищує 100 прожиткових мінімумів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(210 200 грн – у 2020 році);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належить декларанту/членам його сім’ї на праві власності;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перебуває у володінні/користуванні станом на 31 грудня; 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перебувало у володінні/користуванні не менше половини днів протягом звітного періоду.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  <a:t>183 дні – для «щорічної», «кандидата на посаду» і «після звільнення» </a:t>
            </a:r>
            <a:b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  <a:t>½ звітного періоду – для декларації «перед звільненням» </a:t>
            </a:r>
          </a:p>
          <a:p>
            <a:pPr>
              <a:lnSpc>
                <a:spcPct val="120000"/>
              </a:lnSpc>
            </a:pPr>
            <a: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  <a:t>(ст. 181, 183, 190 ЦК України)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E7E94E1-1CA1-4BE4-AF6B-E703CC7123F5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84E8BCB9-2777-40A0-9D88-9A9A87EDB762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758D83D-451F-4ED9-A245-47A3206A49FE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A67912-47AA-47EC-A114-B8F48EACA563}"/>
              </a:ext>
            </a:extLst>
          </p:cNvPr>
          <p:cNvSpPr txBox="1"/>
          <p:nvPr/>
        </p:nvSpPr>
        <p:spPr>
          <a:xfrm>
            <a:off x="1223900" y="128130"/>
            <a:ext cx="6218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5. Цінне рухоме майно </a:t>
            </a:r>
          </a:p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(крім транспортних засобів)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CEE44F7-53EF-4451-8D48-3C2479C9FF3D}"/>
              </a:ext>
            </a:extLst>
          </p:cNvPr>
          <p:cNvSpPr txBox="1"/>
          <p:nvPr/>
        </p:nvSpPr>
        <p:spPr>
          <a:xfrm>
            <a:off x="8614943" y="2002885"/>
            <a:ext cx="3085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Види цінного 	рухомого 	майна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ювелірні вироби, твори мистецтва, антикваріат, одяг, взуття, аксесуари, предмети інтер'єру, годинники, дерева, рослини, напої, парфумерія, сімейні реліквії, столові набори тощо.</a:t>
            </a:r>
          </a:p>
        </p:txBody>
      </p:sp>
      <p:pic>
        <p:nvPicPr>
          <p:cNvPr id="29" name="Рисунок 2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363580A7-6F1B-4B5A-8690-A9A49D3ED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28" y="2517057"/>
            <a:ext cx="527503" cy="405173"/>
          </a:xfrm>
          <a:prstGeom prst="rect">
            <a:avLst/>
          </a:prstGeom>
        </p:spPr>
      </p:pic>
      <p:pic>
        <p:nvPicPr>
          <p:cNvPr id="15" name="Рисунок 14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AA8D84A1-B2DD-49A7-B8BB-5FD06EEC8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27" y="2922230"/>
            <a:ext cx="527503" cy="405173"/>
          </a:xfrm>
          <a:prstGeom prst="rect">
            <a:avLst/>
          </a:prstGeom>
        </p:spPr>
      </p:pic>
      <p:pic>
        <p:nvPicPr>
          <p:cNvPr id="19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68F486B4-598B-4E79-90F4-F661100C7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27" y="3622227"/>
            <a:ext cx="527503" cy="405173"/>
          </a:xfrm>
          <a:prstGeom prst="rect">
            <a:avLst/>
          </a:prstGeom>
        </p:spPr>
      </p:pic>
      <p:pic>
        <p:nvPicPr>
          <p:cNvPr id="21" name="Рисунок 2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B46F32F2-7A3A-4656-9A2C-591C04101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28" y="4021209"/>
            <a:ext cx="527503" cy="405173"/>
          </a:xfrm>
          <a:prstGeom prst="rect">
            <a:avLst/>
          </a:prstGeom>
        </p:spPr>
      </p:pic>
      <p:pic>
        <p:nvPicPr>
          <p:cNvPr id="23" name="Рисунок 14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9FAE96F-6D68-4346-8B32-43D16A4E9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27" y="4426382"/>
            <a:ext cx="527503" cy="405173"/>
          </a:xfrm>
          <a:prstGeom prst="rect">
            <a:avLst/>
          </a:prstGeom>
        </p:spPr>
      </p:pic>
      <p:pic>
        <p:nvPicPr>
          <p:cNvPr id="27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E27ECEFF-2F7B-42DA-A3C0-973A287FD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4943" y="2002885"/>
            <a:ext cx="828823" cy="828823"/>
          </a:xfrm>
          <a:prstGeom prst="rect">
            <a:avLst/>
          </a:prstGeom>
        </p:spPr>
      </p:pic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9E69BBAB-D408-4240-80E2-EA716A00758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482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284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863612" y="1825625"/>
            <a:ext cx="10649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6. 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Цінне рухоме майно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—</a:t>
            </a:r>
            <a:endParaRPr lang="uk-UA" sz="6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транспортні засоби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381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A67912-47AA-47EC-A114-B8F48EACA563}"/>
              </a:ext>
            </a:extLst>
          </p:cNvPr>
          <p:cNvSpPr txBox="1"/>
          <p:nvPr/>
        </p:nvSpPr>
        <p:spPr>
          <a:xfrm>
            <a:off x="1219137" y="423610"/>
            <a:ext cx="1079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6. Цінне рухоме майно — транспортні засоби</a:t>
            </a:r>
          </a:p>
        </p:txBody>
      </p:sp>
      <p:graphicFrame>
        <p:nvGraphicFramePr>
          <p:cNvPr id="13" name="Таблиця 6">
            <a:extLst>
              <a:ext uri="{FF2B5EF4-FFF2-40B4-BE49-F238E27FC236}">
                <a16:creationId xmlns:a16="http://schemas.microsoft.com/office/drawing/2014/main" xmlns="" id="{A900CF1C-AC95-48DC-B0EB-6CC61E5DE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9680540"/>
              </p:ext>
            </p:extLst>
          </p:nvPr>
        </p:nvGraphicFramePr>
        <p:xfrm>
          <a:off x="605619" y="1659430"/>
          <a:ext cx="10939252" cy="420944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69626">
                  <a:extLst>
                    <a:ext uri="{9D8B030D-6E8A-4147-A177-3AD203B41FA5}">
                      <a16:colId xmlns:a16="http://schemas.microsoft.com/office/drawing/2014/main" xmlns="" val="1988133964"/>
                    </a:ext>
                  </a:extLst>
                </a:gridCol>
                <a:gridCol w="5469626">
                  <a:extLst>
                    <a:ext uri="{9D8B030D-6E8A-4147-A177-3AD203B41FA5}">
                      <a16:colId xmlns:a16="http://schemas.microsoft.com/office/drawing/2014/main" xmlns="" val="3178698056"/>
                    </a:ext>
                  </a:extLst>
                </a:gridCol>
              </a:tblGrid>
              <a:tr h="48130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27A0F2"/>
                          </a:solidFill>
                        </a:rPr>
                        <a:t>Вид</a:t>
                      </a:r>
                      <a:endParaRPr lang="uk-UA" sz="2000" b="1" dirty="0">
                        <a:solidFill>
                          <a:srgbClr val="27A0F2"/>
                        </a:solidFill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27A0F2"/>
                          </a:solidFill>
                        </a:rPr>
                        <a:t>Джерело</a:t>
                      </a:r>
                      <a:endParaRPr lang="uk-UA" sz="2000" b="1" dirty="0">
                        <a:solidFill>
                          <a:srgbClr val="27A0F2"/>
                        </a:solidFill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7158113"/>
                  </a:ext>
                </a:extLst>
              </a:tr>
              <a:tr h="10154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/>
                        <a:t>Транспортні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засоби</a:t>
                      </a:r>
                      <a:r>
                        <a:rPr lang="ru-RU" sz="2000" dirty="0"/>
                        <a:t> </a:t>
                      </a:r>
                      <a:endParaRPr lang="en-US" sz="2000" dirty="0"/>
                    </a:p>
                    <a:p>
                      <a:pPr algn="ctr"/>
                      <a:r>
                        <a:rPr lang="ru-RU" sz="2000" dirty="0"/>
                        <a:t>(</a:t>
                      </a:r>
                      <a:r>
                        <a:rPr lang="ru-RU" sz="2000" dirty="0" err="1"/>
                        <a:t>автомобіль</a:t>
                      </a:r>
                      <a:r>
                        <a:rPr lang="ru-RU" sz="2000" dirty="0"/>
                        <a:t>, автобус, мотоцикл, </a:t>
                      </a:r>
                      <a:r>
                        <a:rPr lang="ru-RU" sz="2000" dirty="0" err="1"/>
                        <a:t>причеп</a:t>
                      </a:r>
                      <a:r>
                        <a:rPr lang="ru-RU" sz="2000" dirty="0"/>
                        <a:t>)</a:t>
                      </a:r>
                    </a:p>
                    <a:p>
                      <a:pPr algn="ctr"/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/>
                        <a:t>Свідоцтво</a:t>
                      </a:r>
                      <a:r>
                        <a:rPr lang="ru-RU" sz="2000" dirty="0"/>
                        <a:t> про </a:t>
                      </a:r>
                      <a:r>
                        <a:rPr lang="ru-RU" sz="2000" dirty="0" err="1"/>
                        <a:t>реєстрацію</a:t>
                      </a:r>
                      <a:r>
                        <a:rPr lang="ru-RU" sz="2000" dirty="0"/>
                        <a:t> транспортного </a:t>
                      </a:r>
                      <a:r>
                        <a:rPr lang="ru-RU" sz="2000" dirty="0" err="1"/>
                        <a:t>засобу</a:t>
                      </a:r>
                      <a:r>
                        <a:rPr lang="ru-RU" sz="2000" dirty="0"/>
                        <a:t> (техпаспорт), НАІС МВС </a:t>
                      </a:r>
                      <a:r>
                        <a:rPr lang="ru-RU" sz="2000" dirty="0" err="1"/>
                        <a:t>України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цивільно-правові</a:t>
                      </a:r>
                      <a:r>
                        <a:rPr lang="ru-RU" sz="2000" dirty="0"/>
                        <a:t> угоди</a:t>
                      </a:r>
                      <a:endParaRPr lang="ru-RU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1141284"/>
                  </a:ext>
                </a:extLst>
              </a:tr>
              <a:tr h="937641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Сільгосптехніка (трактори, самохідні шасі, будівельні машини, інші механізми)</a:t>
                      </a:r>
                    </a:p>
                    <a:p>
                      <a:pPr algn="ctr"/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/>
                        <a:t>Свідоцтво</a:t>
                      </a:r>
                      <a:r>
                        <a:rPr lang="ru-RU" sz="2000" dirty="0"/>
                        <a:t> про </a:t>
                      </a:r>
                      <a:r>
                        <a:rPr lang="ru-RU" sz="2000" dirty="0" err="1"/>
                        <a:t>реєстрацію</a:t>
                      </a:r>
                      <a:r>
                        <a:rPr lang="ru-RU" sz="2000" dirty="0"/>
                        <a:t> транспортного </a:t>
                      </a:r>
                      <a:r>
                        <a:rPr lang="ru-RU" sz="2000" dirty="0" err="1"/>
                        <a:t>засобу</a:t>
                      </a:r>
                      <a:r>
                        <a:rPr lang="ru-RU" sz="2000" dirty="0"/>
                        <a:t> (техпаспорт), Книга </a:t>
                      </a:r>
                      <a:r>
                        <a:rPr lang="ru-RU" sz="2000" dirty="0" err="1"/>
                        <a:t>реєстрації</a:t>
                      </a:r>
                      <a:r>
                        <a:rPr lang="ru-RU" sz="2000" dirty="0"/>
                        <a:t> машин, Книга </a:t>
                      </a:r>
                      <a:r>
                        <a:rPr lang="ru-RU" sz="2000" dirty="0" err="1"/>
                        <a:t>тимчасової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реєстрації</a:t>
                      </a:r>
                      <a:r>
                        <a:rPr lang="ru-RU" sz="2000" dirty="0"/>
                        <a:t> машин</a:t>
                      </a:r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2494784"/>
                  </a:ext>
                </a:extLst>
              </a:tr>
              <a:tr h="65350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Літаки та гелікоптери </a:t>
                      </a:r>
                    </a:p>
                    <a:p>
                      <a:pPr algn="ctr"/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Реєстраційні документи, Державний реєстр повітряних суден</a:t>
                      </a:r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2692380"/>
                  </a:ext>
                </a:extLst>
              </a:tr>
              <a:tr h="93764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/>
                        <a:t>Морські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річкові</a:t>
                      </a:r>
                      <a:r>
                        <a:rPr lang="ru-RU" sz="2000" dirty="0"/>
                        <a:t> судна, </a:t>
                      </a:r>
                      <a:r>
                        <a:rPr lang="ru-RU" sz="2000" dirty="0" err="1"/>
                        <a:t>баржі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гідроцикли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човни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катери</a:t>
                      </a:r>
                      <a:endParaRPr lang="ru-RU" sz="2000" dirty="0"/>
                    </a:p>
                    <a:p>
                      <a:pPr algn="ctr"/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Реєстраційні документи, Державний судновий реєстр, Суднова книга,</a:t>
                      </a:r>
                      <a:endParaRPr lang="en-US" sz="2000" dirty="0"/>
                    </a:p>
                    <a:p>
                      <a:pPr algn="ctr"/>
                      <a:r>
                        <a:rPr lang="uk-UA" sz="2000" dirty="0"/>
                        <a:t> цивільно-правові угоди</a:t>
                      </a:r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5707974"/>
                  </a:ext>
                </a:extLst>
              </a:tr>
            </a:tbl>
          </a:graphicData>
        </a:graphic>
      </p:graphicFrame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E7E94E1-1CA1-4BE4-AF6B-E703CC7123F5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84E8BCB9-2777-40A0-9D88-9A9A87EDB762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758D83D-451F-4ED9-A245-47A3206A49FE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5669F8C6-EEA9-4E8C-99C0-99AD12667173}"/>
              </a:ext>
            </a:extLst>
          </p:cNvPr>
          <p:cNvSpPr txBox="1">
            <a:spLocks/>
          </p:cNvSpPr>
          <p:nvPr/>
        </p:nvSpPr>
        <p:spPr>
          <a:xfrm>
            <a:off x="695691" y="6251906"/>
            <a:ext cx="10345594" cy="46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>
                <a:latin typeface="Helvetica" panose="020B0604020202020204" pitchFamily="34" charset="0"/>
                <a:cs typeface="Helvetica" panose="020B0604020202020204" pitchFamily="34" charset="0"/>
              </a:rPr>
              <a:t>*Дані зазначаються незалежно від вартості транспортного засобу</a:t>
            </a:r>
          </a:p>
          <a:p>
            <a:endParaRPr lang="uk-UA" dirty="0"/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A72293B8-371F-4B9C-9711-90E7A032B26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255" y="174794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9830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A67912-47AA-47EC-A114-B8F48EACA563}"/>
              </a:ext>
            </a:extLst>
          </p:cNvPr>
          <p:cNvSpPr txBox="1"/>
          <p:nvPr/>
        </p:nvSpPr>
        <p:spPr>
          <a:xfrm>
            <a:off x="1189850" y="94396"/>
            <a:ext cx="10622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6. Володіння, користування </a:t>
            </a:r>
          </a:p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транспортним засобом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E7E94E1-1CA1-4BE4-AF6B-E703CC7123F5}"/>
              </a:ext>
            </a:extLst>
          </p:cNvPr>
          <p:cNvSpPr/>
          <p:nvPr/>
        </p:nvSpPr>
        <p:spPr>
          <a:xfrm>
            <a:off x="113034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84E8BCB9-2777-40A0-9D88-9A9A87EDB762}"/>
              </a:ext>
            </a:extLst>
          </p:cNvPr>
          <p:cNvSpPr/>
          <p:nvPr/>
        </p:nvSpPr>
        <p:spPr>
          <a:xfrm>
            <a:off x="1157342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758D83D-451F-4ED9-A245-47A3206A49FE}"/>
              </a:ext>
            </a:extLst>
          </p:cNvPr>
          <p:cNvSpPr/>
          <p:nvPr/>
        </p:nvSpPr>
        <p:spPr>
          <a:xfrm>
            <a:off x="11860427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C27FE3-0850-41F5-BDBF-1164D7F542F7}"/>
              </a:ext>
            </a:extLst>
          </p:cNvPr>
          <p:cNvSpPr txBox="1"/>
          <p:nvPr/>
        </p:nvSpPr>
        <p:spPr>
          <a:xfrm>
            <a:off x="2167263" y="2188913"/>
            <a:ext cx="3928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Станом на 31 грудня звітного періоду.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Володіння/користування сукупно протягом не менше половини днів протягом звітного періоду.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17478A6-5739-45B8-AD99-5D0A6569FF7B}"/>
              </a:ext>
            </a:extLst>
          </p:cNvPr>
          <p:cNvSpPr txBox="1"/>
          <p:nvPr/>
        </p:nvSpPr>
        <p:spPr>
          <a:xfrm>
            <a:off x="7369321" y="2188913"/>
            <a:ext cx="44427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Зазначається, навіть якщо фактично не використовується.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Форма правочину не важлива.</a:t>
            </a:r>
          </a:p>
        </p:txBody>
      </p:sp>
      <p:pic>
        <p:nvPicPr>
          <p:cNvPr id="27" name="Рисунок 26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BDD8C33E-4533-4BB0-8F87-4B80D6323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112" y="2005461"/>
            <a:ext cx="1036101" cy="1036101"/>
          </a:xfrm>
          <a:prstGeom prst="rect">
            <a:avLst/>
          </a:prstGeom>
        </p:spPr>
      </p:pic>
      <p:pic>
        <p:nvPicPr>
          <p:cNvPr id="28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66D0DA3F-FB7D-4692-9BEB-08AD9E87F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7829" y="1827652"/>
            <a:ext cx="1139262" cy="1139262"/>
          </a:xfrm>
          <a:prstGeom prst="rect">
            <a:avLst/>
          </a:prstGeom>
        </p:spPr>
      </p:pic>
      <p:pic>
        <p:nvPicPr>
          <p:cNvPr id="29" name="Рисунок 28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662C6ECE-F2E6-402E-B456-EA05D5A00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112" y="3789576"/>
            <a:ext cx="1036101" cy="1036101"/>
          </a:xfrm>
          <a:prstGeom prst="rect">
            <a:avLst/>
          </a:prstGeom>
        </p:spPr>
      </p:pic>
      <p:pic>
        <p:nvPicPr>
          <p:cNvPr id="30" name="Рисунок 29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28732E95-1574-4036-9B77-48056B1CF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9386" y="3737995"/>
            <a:ext cx="1139262" cy="1139262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D81ACE09-4BCE-43D6-9E6E-228A58AD328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10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48355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78345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91338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4246450" y="2745471"/>
            <a:ext cx="69417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передача транспортного засобу за довіреністю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припиняє права власності на нього;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авто, передане для продажу за довіреністю, відображається у декларації.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257256" y="458839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Користування за довіреністю</a:t>
            </a:r>
          </a:p>
        </p:txBody>
      </p:sp>
      <p:pic>
        <p:nvPicPr>
          <p:cNvPr id="11" name="Рисунок 11" descr="Зображення, що містить малювання, потяг&#10;&#10;Автоматично згенерований опис">
            <a:extLst>
              <a:ext uri="{FF2B5EF4-FFF2-40B4-BE49-F238E27FC236}">
                <a16:creationId xmlns:a16="http://schemas.microsoft.com/office/drawing/2014/main" xmlns="" id="{911AB185-4CFC-4986-BADC-B47D240CC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979" y="1958597"/>
            <a:ext cx="3340191" cy="3340191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701DF8B2-87D4-4BC7-B102-5CBDD502FE8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171008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45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957908" y="2643202"/>
            <a:ext cx="52212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Власність:</a:t>
            </a:r>
          </a:p>
          <a:p>
            <a:endParaRPr lang="uk-UA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декларується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наявності на кінець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звітного періоду.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6046128" y="2667956"/>
            <a:ext cx="53194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Володіння</a:t>
            </a:r>
            <a:r>
              <a:rPr lang="en-US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користування об’єктом: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1) станом на 31 грудня 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ТА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2) не менше половини днів звітного періоду.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B4FF23-4865-4F06-8A03-0469927A18CD}"/>
              </a:ext>
            </a:extLst>
          </p:cNvPr>
          <p:cNvSpPr txBox="1"/>
          <p:nvPr/>
        </p:nvSpPr>
        <p:spPr>
          <a:xfrm>
            <a:off x="652368" y="6022553"/>
            <a:ext cx="9882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Власність ≠ володіння або користування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60667B-4D18-4BC9-9389-6CA9B26B9442}"/>
              </a:ext>
            </a:extLst>
          </p:cNvPr>
          <p:cNvSpPr txBox="1"/>
          <p:nvPr/>
        </p:nvSpPr>
        <p:spPr>
          <a:xfrm>
            <a:off x="1130769" y="55739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974DE696-B7DE-4B8B-A7D1-C90E8F63007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D0EF976D-8254-4E1E-B417-DD836D177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9508" y="1543606"/>
            <a:ext cx="994481" cy="763857"/>
          </a:xfrm>
          <a:prstGeom prst="rect">
            <a:avLst/>
          </a:prstGeom>
        </p:spPr>
      </p:pic>
      <p:pic>
        <p:nvPicPr>
          <p:cNvPr id="19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F85F3C8-4355-4AD2-9806-5DBA19E91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094" y="1539602"/>
            <a:ext cx="994481" cy="7638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546" y="2815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688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2459504"/>
            <a:ext cx="10649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7.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Цінні папери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905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57908" y="1865552"/>
            <a:ext cx="59058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акції;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боргові цінні папери (облігації, казначейські зобов’язання, ощадні (депозитні) сертифікати, векселі);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чеки;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інвестиційні сертифікати;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іпотечні цінні папери (облігації, сертифікати, заставні);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приватизаційні цінні папери (ваучери тощо);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товаророзпорядчі цінні папери;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житлові чеки.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Цей перелік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є вичерпним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декларації можна обрати «Інший вид» та самостійно зазначити, який саме.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148990" y="437613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7. Види цінних паперів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1E207C-F6CF-4530-955A-2D9E1B14E9B4}"/>
              </a:ext>
            </a:extLst>
          </p:cNvPr>
          <p:cNvSpPr txBox="1"/>
          <p:nvPr/>
        </p:nvSpPr>
        <p:spPr>
          <a:xfrm>
            <a:off x="7532239" y="1941241"/>
            <a:ext cx="4426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цінні папери, які не мають номінальної вартості треба зазначати, а у полі «вартість» вказати «Не застосовується»;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зазначається номінальна вартість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одного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цінного паперу;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декларуванню підлягають цінні папери декларанта та членів його сім’ї незалежно від вартості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станом на 31 грудня.</a:t>
            </a:r>
          </a:p>
        </p:txBody>
      </p:sp>
      <p:pic>
        <p:nvPicPr>
          <p:cNvPr id="14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E91BCA80-45F8-4A97-823D-E86E4BB3D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097" y="1931408"/>
            <a:ext cx="828884" cy="828884"/>
          </a:xfrm>
          <a:prstGeom prst="rect">
            <a:avLst/>
          </a:prstGeom>
        </p:spPr>
      </p:pic>
      <p:pic>
        <p:nvPicPr>
          <p:cNvPr id="15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63416B5-B501-4991-B3FF-222AE8DB7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097" y="3344186"/>
            <a:ext cx="828884" cy="828884"/>
          </a:xfrm>
          <a:prstGeom prst="rect">
            <a:avLst/>
          </a:prstGeom>
        </p:spPr>
      </p:pic>
      <p:pic>
        <p:nvPicPr>
          <p:cNvPr id="16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1B41523B-4E28-4634-A05C-8D10B676F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097" y="4715742"/>
            <a:ext cx="828884" cy="828884"/>
          </a:xfrm>
          <a:prstGeom prst="rect">
            <a:avLst/>
          </a:prstGeom>
        </p:spPr>
      </p:pic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C87BB113-585B-43E8-9AFC-EDA49BD6C27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80" y="169920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02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03839" y="1664440"/>
            <a:ext cx="106499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9.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Юридичні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особи,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кінцевим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бенефіціарним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власником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(контролером)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яких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є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суб’єкт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декларування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або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члени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його</a:t>
            </a:r>
            <a:r>
              <a:rPr lang="ru-RU" sz="44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сім’ї</a:t>
            </a:r>
            <a:endParaRPr lang="uk-UA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186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13AD51-B746-4BF3-B446-FC5D1697F12D}"/>
              </a:ext>
            </a:extLst>
          </p:cNvPr>
          <p:cNvSpPr txBox="1"/>
          <p:nvPr/>
        </p:nvSpPr>
        <p:spPr>
          <a:xfrm>
            <a:off x="1257256" y="44963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9. Кінцевий </a:t>
            </a:r>
            <a:r>
              <a:rPr lang="uk-UA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бенефіціарний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власник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CA80F3-8B6F-4BA7-BF15-64286F85527C}"/>
              </a:ext>
            </a:extLst>
          </p:cNvPr>
          <p:cNvSpPr txBox="1"/>
          <p:nvPr/>
        </p:nvSpPr>
        <p:spPr>
          <a:xfrm>
            <a:off x="3192401" y="2255767"/>
            <a:ext cx="7723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Фізична особа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яка здійснює вирішальний вплив (контроль) на діяльність клієнта та/або фізичну особу, від імені якої проводиться фінансова операція.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може бути особа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яка має формальне право на 25%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чи більше відсотків статутного капіталу або прав голосу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 юридичній особі, але є комерційним агентом, номінальним утримувачем або номінальним власником, або лише посередником щодо такого права.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B5DA8B7-0597-4DB1-9514-171FBF9FE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08" y="2311753"/>
            <a:ext cx="2234493" cy="2234493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xmlns="" id="{DC24A38C-6439-4C02-B31E-F52F81AC3DFB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D3E9D7B-1E57-41F6-B6E6-04BB7FCCC94F}"/>
              </a:ext>
            </a:extLst>
          </p:cNvPr>
          <p:cNvSpPr/>
          <p:nvPr/>
        </p:nvSpPr>
        <p:spPr>
          <a:xfrm>
            <a:off x="11307627" y="595363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118C2360-C79F-40B0-843E-15FF9BD77205}"/>
              </a:ext>
            </a:extLst>
          </p:cNvPr>
          <p:cNvSpPr/>
          <p:nvPr/>
        </p:nvSpPr>
        <p:spPr>
          <a:xfrm>
            <a:off x="11577637" y="624363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BE35A93B-E158-4110-A263-F63E05E50723}"/>
              </a:ext>
            </a:extLst>
          </p:cNvPr>
          <p:cNvSpPr/>
          <p:nvPr/>
        </p:nvSpPr>
        <p:spPr>
          <a:xfrm>
            <a:off x="11864644" y="652153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657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03839" y="2144489"/>
            <a:ext cx="10649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Нематеріальні активи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016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13AD51-B746-4BF3-B446-FC5D1697F12D}"/>
              </a:ext>
            </a:extLst>
          </p:cNvPr>
          <p:cNvSpPr txBox="1"/>
          <p:nvPr/>
        </p:nvSpPr>
        <p:spPr>
          <a:xfrm>
            <a:off x="1257256" y="46103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Нематеріальні активи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CA80F3-8B6F-4BA7-BF15-64286F85527C}"/>
              </a:ext>
            </a:extLst>
          </p:cNvPr>
          <p:cNvSpPr txBox="1"/>
          <p:nvPr/>
        </p:nvSpPr>
        <p:spPr>
          <a:xfrm>
            <a:off x="3199024" y="2071163"/>
            <a:ext cx="7723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Це немонетарні активи, які не мають матеріальної форми та можуть бути ідентифіковані.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Це права, що мають цільове призначення, реальну вартість та здатні приносити прибуток (користь).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вартість нематеріального активу на момент виникнення прав на нього невідома, це слід зазначити в декларації.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Криптовалюта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uk-UA" sz="2000" dirty="0">
                <a:highlight>
                  <a:srgbClr val="C0C0C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7A1E57-CBEF-4094-959B-255DCDAA9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50" y="2151713"/>
            <a:ext cx="2554574" cy="2554574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xmlns="" id="{BA773861-D63B-4469-B800-0A4AB1BE6D8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AA881CB9-5D35-4B7E-BCA3-1870F8546223}"/>
              </a:ext>
            </a:extLst>
          </p:cNvPr>
          <p:cNvSpPr/>
          <p:nvPr/>
        </p:nvSpPr>
        <p:spPr>
          <a:xfrm>
            <a:off x="11304541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03771B5-8EA2-4382-A769-76A018808DE7}"/>
              </a:ext>
            </a:extLst>
          </p:cNvPr>
          <p:cNvSpPr/>
          <p:nvPr/>
        </p:nvSpPr>
        <p:spPr>
          <a:xfrm>
            <a:off x="11574551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4B47AF7-044D-4DD7-A13E-95C26DFED3B6}"/>
              </a:ext>
            </a:extLst>
          </p:cNvPr>
          <p:cNvSpPr/>
          <p:nvPr/>
        </p:nvSpPr>
        <p:spPr>
          <a:xfrm>
            <a:off x="11861558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80" y="145355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948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Доходи, у тому числі подарунки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8221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004348" y="1893991"/>
            <a:ext cx="4091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Особливості декларування доходів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endParaRPr lang="ru-RU" sz="20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проценти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бонус-плюс;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кешбек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соцвиплати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субсидії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перекази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158709" y="42563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11. 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Доходи, у тому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числі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подарунки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1E7F9-BDD5-46D3-AE21-7B0E8522F0DB}"/>
              </a:ext>
            </a:extLst>
          </p:cNvPr>
          <p:cNvSpPr txBox="1"/>
          <p:nvPr/>
        </p:nvSpPr>
        <p:spPr>
          <a:xfrm>
            <a:off x="7142440" y="1906224"/>
            <a:ext cx="4383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Подарунок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вартість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перевищує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5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прожиткових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м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інімумів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(ПМ).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Подарунок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вигляді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грошових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коштів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отриманих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особи (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групи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осіб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протягом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року,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перевищує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5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ПМ.</a:t>
            </a: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2020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рік</a:t>
            </a:r>
            <a:endParaRPr lang="en-US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1 ПМ = 2 102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грн</a:t>
            </a: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5 ПМ = 10 510 грн.</a:t>
            </a:r>
          </a:p>
        </p:txBody>
      </p:sp>
      <p:pic>
        <p:nvPicPr>
          <p:cNvPr id="15" name="Рисунок 14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E2E46D50-B740-434F-8F89-AC94025E7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7959" y="1962210"/>
            <a:ext cx="994481" cy="763857"/>
          </a:xfrm>
          <a:prstGeom prst="rect">
            <a:avLst/>
          </a:prstGeom>
        </p:spPr>
      </p:pic>
      <p:pic>
        <p:nvPicPr>
          <p:cNvPr id="16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C712A22-05D3-4431-BB51-CB5482187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08" y="1906224"/>
            <a:ext cx="1046440" cy="1046440"/>
          </a:xfrm>
          <a:prstGeom prst="rect">
            <a:avLst/>
          </a:prstGeom>
        </p:spPr>
      </p:pic>
      <p:pic>
        <p:nvPicPr>
          <p:cNvPr id="17" name="Рисунок 16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9C80C849-F4BB-49F6-8C0C-8F6E5BE8E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039" y="4639104"/>
            <a:ext cx="804178" cy="8002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5694A2-AC95-49C9-8990-38B4446097FC}"/>
              </a:ext>
            </a:extLst>
          </p:cNvPr>
          <p:cNvSpPr txBox="1"/>
          <p:nvPr/>
        </p:nvSpPr>
        <p:spPr>
          <a:xfrm>
            <a:off x="2098216" y="4639102"/>
            <a:ext cx="4091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є доходом: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відрядження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кредит;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позика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інші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фінзобов’язання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13867573-565F-4A59-BD21-4BFE4B3F921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447" y="154407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741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186898" y="0"/>
            <a:ext cx="9604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000"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Roboto" panose="02000000000000000000" pitchFamily="2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r>
              <a:rPr lang="uk-UA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Відображення грошей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F0E206-5617-422A-B2F1-A051CAF44679}"/>
              </a:ext>
            </a:extLst>
          </p:cNvPr>
          <p:cNvSpPr txBox="1"/>
          <p:nvPr/>
        </p:nvSpPr>
        <p:spPr>
          <a:xfrm>
            <a:off x="957908" y="2667727"/>
            <a:ext cx="51380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Гроші відображаються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pPr>
              <a:spcBef>
                <a:spcPts val="1200"/>
              </a:spcBef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розділі «Доходи»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 умови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їх дарування у звітному періоді у розмірі більше 10 510 грн (2020 рік); </a:t>
            </a:r>
          </a:p>
          <a:p>
            <a:pPr>
              <a:spcBef>
                <a:spcPts val="1200"/>
              </a:spcBef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розділі «Правочини» 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— у сумі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більше 105 100 грн (2020 рік).</a:t>
            </a:r>
          </a:p>
          <a:p>
            <a:pPr>
              <a:spcBef>
                <a:spcPts val="1200"/>
              </a:spcBef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на 31 грудня подаровані гроші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 використані, зазначаються у розділі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«Грошові активи»,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розмір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більше 105 100 грн (2020 рік).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E51A37-8436-495C-9F73-35AFE253B32C}"/>
              </a:ext>
            </a:extLst>
          </p:cNvPr>
          <p:cNvSpPr txBox="1"/>
          <p:nvPr/>
        </p:nvSpPr>
        <p:spPr>
          <a:xfrm>
            <a:off x="6404868" y="2660390"/>
            <a:ext cx="51380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Подаровані гроші можна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позичити третім особам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а можна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розмістити </a:t>
            </a:r>
            <a:b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рахунку у банку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. Їх статус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із готівкових перейде у кошти, розміщені на банківському рахунку, або позичені третім особам, може змінитися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валюта (готівки).</a:t>
            </a: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B2EC35A-6D88-4086-8195-63BC78018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847" y="1610535"/>
            <a:ext cx="994481" cy="763857"/>
          </a:xfrm>
          <a:prstGeom prst="rect">
            <a:avLst/>
          </a:prstGeom>
        </p:spPr>
      </p:pic>
      <p:pic>
        <p:nvPicPr>
          <p:cNvPr id="16" name="Рисунок 1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376F209-DE2C-41CD-8F37-72CFF3C6B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9433" y="1606531"/>
            <a:ext cx="994481" cy="763857"/>
          </a:xfrm>
          <a:prstGeom prst="rect">
            <a:avLst/>
          </a:prstGeom>
        </p:spPr>
      </p:pic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18E09732-2B07-47D4-B5E4-9F8258EAB75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24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893816"/>
            <a:ext cx="10649961" cy="160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Грошові активи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00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1637359" y="1795044"/>
            <a:ext cx="86831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Зібрати дані про себе та членів сім’ї.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заокруглюється до одиниці за математичними правилами (крім номінальної вартості одного цінного папера).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Розмір (вартість) зазначається у гривні, крім розділу 12.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зазначається, якщо відома або повинна бути відомою за правочином.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Відомості про об’єкт декларування можуть дублюватися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різних розділах.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787315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17305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30298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1E2C18FC-76E7-420A-8180-B9689A89C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821" y="1756391"/>
            <a:ext cx="594538" cy="456662"/>
          </a:xfrm>
          <a:prstGeom prst="rect">
            <a:avLst/>
          </a:prstGeom>
        </p:spPr>
      </p:pic>
      <p:pic>
        <p:nvPicPr>
          <p:cNvPr id="18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EC8E6D60-F85F-48CE-B8DF-D29907A36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821" y="2585043"/>
            <a:ext cx="594538" cy="456662"/>
          </a:xfrm>
          <a:prstGeom prst="rect">
            <a:avLst/>
          </a:prstGeom>
        </p:spPr>
      </p:pic>
      <p:pic>
        <p:nvPicPr>
          <p:cNvPr id="19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752AB5-5C7D-424E-8E5F-8F67B9605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821" y="3467959"/>
            <a:ext cx="594538" cy="456662"/>
          </a:xfrm>
          <a:prstGeom prst="rect">
            <a:avLst/>
          </a:prstGeom>
        </p:spPr>
      </p:pic>
      <p:pic>
        <p:nvPicPr>
          <p:cNvPr id="20" name="Рисунок 19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B0A84618-4441-4719-92F0-0B71AF474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258" y="4304416"/>
            <a:ext cx="594538" cy="456662"/>
          </a:xfrm>
          <a:prstGeom prst="rect">
            <a:avLst/>
          </a:prstGeom>
        </p:spPr>
      </p:pic>
      <p:pic>
        <p:nvPicPr>
          <p:cNvPr id="16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E41F2EB5-A5BB-44B7-9883-0CDE4A133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821" y="5233792"/>
            <a:ext cx="594538" cy="456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5D4F55-7494-4D50-A58B-50BCBD218381}"/>
              </a:ext>
            </a:extLst>
          </p:cNvPr>
          <p:cNvSpPr txBox="1"/>
          <p:nvPr/>
        </p:nvSpPr>
        <p:spPr>
          <a:xfrm>
            <a:off x="1042821" y="542598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53716E61-3488-47B1-A398-AB16EFFE289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74" y="290938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929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57908" y="1867780"/>
            <a:ext cx="51380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Окремі види активів: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залишки коштів на картці;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позичені третім особам кошти;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банківські метали.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186939" y="491280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Грошові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активи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1E7F9-BDD5-46D3-AE21-7B0E8522F0DB}"/>
              </a:ext>
            </a:extLst>
          </p:cNvPr>
          <p:cNvSpPr txBox="1"/>
          <p:nvPr/>
        </p:nvSpPr>
        <p:spPr>
          <a:xfrm>
            <a:off x="957908" y="4027581"/>
            <a:ext cx="51380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Зазначається: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вид активу;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розмір та валюта активу;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найменування та код ЄДРПОУ установи, де відкриті рахунки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або зроблені внески.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CE007D-FF2A-4C6E-BA04-D23CFE6E112B}"/>
              </a:ext>
            </a:extLst>
          </p:cNvPr>
          <p:cNvSpPr txBox="1"/>
          <p:nvPr/>
        </p:nvSpPr>
        <p:spPr>
          <a:xfrm>
            <a:off x="6512390" y="1875545"/>
            <a:ext cx="46189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Декларуються якщо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сукупна вартість перевищує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50 прожиткових мінімумів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(2020 році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— 105 100 грн).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44C10240-4490-4B73-9B2B-96D12E6EF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950" y="1986303"/>
            <a:ext cx="1046440" cy="1046440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AEEB95E5-080E-40E4-BF1C-A9A80E78AE7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80" y="237454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817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12.1. Банківські та інші фінансові установи, у яких відкрито рахунки у суб’єкта декларування або членів сім’ї</a:t>
            </a:r>
            <a:endParaRPr lang="uk-UA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0875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57908" y="2669871"/>
            <a:ext cx="4954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Банківські та інші фінансові установи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де суб’єктом декларування або членами його сім’ї: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відкриті рахунки (особисто,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або третіми особами на їх ім’я);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зберігаються кошти, або інше майно.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187090" y="53427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Рахунки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1E7F9-BDD5-46D3-AE21-7B0E8522F0DB}"/>
              </a:ext>
            </a:extLst>
          </p:cNvPr>
          <p:cNvSpPr txBox="1"/>
          <p:nvPr/>
        </p:nvSpPr>
        <p:spPr>
          <a:xfrm>
            <a:off x="6779707" y="2678126"/>
            <a:ext cx="51380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Зазначається: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тип та номер рахунку;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дані про установу;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особи, які мають право розпоряджатися рахунком;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особи, які відкрили рахунок на ім’я декларанта або члена його сім’ї.</a:t>
            </a:r>
          </a:p>
        </p:txBody>
      </p:sp>
      <p:pic>
        <p:nvPicPr>
          <p:cNvPr id="16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72C2F27-2359-4F28-B63A-A6AD6482D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055" y="1591545"/>
            <a:ext cx="994481" cy="763857"/>
          </a:xfrm>
          <a:prstGeom prst="rect">
            <a:avLst/>
          </a:prstGeom>
        </p:spPr>
      </p:pic>
      <p:pic>
        <p:nvPicPr>
          <p:cNvPr id="17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F62025C2-FBB1-443F-A7A7-CC4C66A32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9225" y="1622088"/>
            <a:ext cx="994481" cy="763857"/>
          </a:xfrm>
          <a:prstGeom prst="rect">
            <a:avLst/>
          </a:prstGeom>
        </p:spPr>
      </p:pic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4D7DA14E-D472-4E00-8142-3E1C93A0350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830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427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87459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617449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330442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EC2AAB9E-3481-4B79-AA92-1A7B0C4FE5CD}"/>
              </a:ext>
            </a:extLst>
          </p:cNvPr>
          <p:cNvSpPr txBox="1">
            <a:spLocks/>
          </p:cNvSpPr>
          <p:nvPr/>
        </p:nvSpPr>
        <p:spPr>
          <a:xfrm>
            <a:off x="1891562" y="1923716"/>
            <a:ext cx="4238100" cy="3625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залежить від наявності коштів на рахунках станом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на 31 грудня звітного періоду.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залежить від факту зберігання грошей і майна станом на 31 грудня звітного періоду.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1E5676F4-133C-4C2C-9E39-80FC1719C773}"/>
              </a:ext>
            </a:extLst>
          </p:cNvPr>
          <p:cNvSpPr txBox="1">
            <a:spLocks/>
          </p:cNvSpPr>
          <p:nvPr/>
        </p:nvSpPr>
        <p:spPr>
          <a:xfrm>
            <a:off x="7424391" y="1970371"/>
            <a:ext cx="4574319" cy="141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Номер банківської картки ≠ номер рахунку.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Закінчення строку дії картки ≠ закриття рахунку.</a:t>
            </a:r>
          </a:p>
        </p:txBody>
      </p:sp>
      <p:pic>
        <p:nvPicPr>
          <p:cNvPr id="16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D22F4E51-D599-4792-A39A-2B23BF13D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562" y="1970936"/>
            <a:ext cx="1011854" cy="1011854"/>
          </a:xfrm>
          <a:prstGeom prst="rect">
            <a:avLst/>
          </a:prstGeom>
        </p:spPr>
      </p:pic>
      <p:pic>
        <p:nvPicPr>
          <p:cNvPr id="23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3BBA8645-6634-4E29-980F-D6E3D42F6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976" y="3649384"/>
            <a:ext cx="1046440" cy="1046440"/>
          </a:xfrm>
          <a:prstGeom prst="rect">
            <a:avLst/>
          </a:prstGeom>
        </p:spPr>
      </p:pic>
      <p:pic>
        <p:nvPicPr>
          <p:cNvPr id="24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0F58AAA5-3B62-46D3-B581-CC5C9F221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022" y="3749095"/>
            <a:ext cx="1046440" cy="1046440"/>
          </a:xfrm>
          <a:prstGeom prst="rect">
            <a:avLst/>
          </a:prstGeom>
        </p:spPr>
      </p:pic>
      <p:pic>
        <p:nvPicPr>
          <p:cNvPr id="25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0BB28A35-555D-48D7-853D-AF004BD4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022" y="1970936"/>
            <a:ext cx="1046440" cy="10464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4E039E3-64A8-4883-9AB9-1CBE61D8DCC9}"/>
              </a:ext>
            </a:extLst>
          </p:cNvPr>
          <p:cNvSpPr txBox="1"/>
          <p:nvPr/>
        </p:nvSpPr>
        <p:spPr>
          <a:xfrm>
            <a:off x="750052" y="5549038"/>
            <a:ext cx="9882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Відкриті більше половини періоду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8545FC-F50D-49A1-BF67-4488A43280AE}"/>
              </a:ext>
            </a:extLst>
          </p:cNvPr>
          <p:cNvSpPr txBox="1"/>
          <p:nvPr/>
        </p:nvSpPr>
        <p:spPr>
          <a:xfrm>
            <a:off x="1148990" y="467163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Рахунки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0DDB2460-43A5-44BA-ABF4-AA53A14E54F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80" y="15148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4141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Фінансові зобов’язання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0828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626046" y="2279900"/>
            <a:ext cx="78842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отримані кредити, у 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т.ч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. по лімітних банківських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картках;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 за договорами лізингу;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 за договорами страхування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недержавного пенсійного забезпечення;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кошти, позичені у інших осіб;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зобов’язання, які виникли у поручителя у разі пред’явлення до нього вимоги кредитором тощо.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257256" y="470840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13.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Види фінансових зобов’язань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3A9381-CBC9-4D68-9C9D-B542BF4B3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725" y="2279900"/>
            <a:ext cx="2955987" cy="2955987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29A4EFDB-7129-4810-8A27-EF989CD4D86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29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188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866104" y="2439332"/>
            <a:ext cx="51380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Зазначаються відомості про</a:t>
            </a:r>
            <a:r>
              <a:rPr lang="ru-RU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наявного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звітному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фінансового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сплачених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коштів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рахунок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основної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суми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боргу</a:t>
            </a:r>
            <a:b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(для кредиту,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позики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) 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звітному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сплачених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процентів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звітному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залишок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позики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(кредиту) </a:t>
            </a:r>
            <a:b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на 31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грудня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звітного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1E7F9-BDD5-46D3-AE21-7B0E8522F0DB}"/>
              </a:ext>
            </a:extLst>
          </p:cNvPr>
          <p:cNvSpPr txBox="1"/>
          <p:nvPr/>
        </p:nvSpPr>
        <p:spPr>
          <a:xfrm>
            <a:off x="6744750" y="2467122"/>
            <a:ext cx="5138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50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прожиткових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мінімумів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(ПМ) </a:t>
            </a:r>
            <a:b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для кредиту/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позики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навіть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погашений.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Рисунок 15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D064B5E6-A3F4-4CD1-BC0C-41C58A56B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7499" y="1531684"/>
            <a:ext cx="949374" cy="949374"/>
          </a:xfrm>
          <a:prstGeom prst="rect">
            <a:avLst/>
          </a:prstGeom>
        </p:spPr>
      </p:pic>
      <p:pic>
        <p:nvPicPr>
          <p:cNvPr id="15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79D1FBA-4F95-42AE-9AB4-7B2106C88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055" y="1591545"/>
            <a:ext cx="994481" cy="7638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116D0C-1804-4B86-82FB-9822A8851383}"/>
              </a:ext>
            </a:extLst>
          </p:cNvPr>
          <p:cNvSpPr txBox="1"/>
          <p:nvPr/>
        </p:nvSpPr>
        <p:spPr>
          <a:xfrm>
            <a:off x="6744750" y="3511038"/>
            <a:ext cx="48042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Відомості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про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інше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фінансове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– 50 ПМ станом </a:t>
            </a:r>
            <a:b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 31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грудня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тільки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*50 ПМ = 105 100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грн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(2020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рік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340177-E250-461E-BA69-912474E64D2E}"/>
              </a:ext>
            </a:extLst>
          </p:cNvPr>
          <p:cNvSpPr txBox="1"/>
          <p:nvPr/>
        </p:nvSpPr>
        <p:spPr>
          <a:xfrm>
            <a:off x="1257256" y="44171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13.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Фінансові зобов’язання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F999CF8E-4F00-4311-A308-4F47FDCFAF6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345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774504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04494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17487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526954" y="1696927"/>
            <a:ext cx="513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Користування «кредитним» лімітом банківських карток</a:t>
            </a:r>
            <a:endParaRPr lang="ru-RU" sz="20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1E7F9-BDD5-46D3-AE21-7B0E8522F0DB}"/>
              </a:ext>
            </a:extLst>
          </p:cNvPr>
          <p:cNvSpPr txBox="1"/>
          <p:nvPr/>
        </p:nvSpPr>
        <p:spPr>
          <a:xfrm>
            <a:off x="1246490" y="3042186"/>
            <a:ext cx="4200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разово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скористались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на суму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понад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50 ПМ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протягом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звітного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незалежно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погашення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116D0C-1804-4B86-82FB-9822A8851383}"/>
              </a:ext>
            </a:extLst>
          </p:cNvPr>
          <p:cNvSpPr txBox="1"/>
          <p:nvPr/>
        </p:nvSpPr>
        <p:spPr>
          <a:xfrm>
            <a:off x="6744750" y="3042186"/>
            <a:ext cx="48042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Сукупний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станом на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кінець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звітного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перевищує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50 ПМ.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D294F5-460A-41D4-AADA-0282D814D38C}"/>
              </a:ext>
            </a:extLst>
          </p:cNvPr>
          <p:cNvSpPr txBox="1"/>
          <p:nvPr/>
        </p:nvSpPr>
        <p:spPr>
          <a:xfrm>
            <a:off x="4207136" y="5985015"/>
            <a:ext cx="4804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*50 ПМ = 105 100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грн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(2020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рік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Рисунок 2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50B749EA-DFEB-49A4-9CB3-ACC5440C1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641" y="4599664"/>
            <a:ext cx="949374" cy="9493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908A4A9-13BC-47C4-8D15-1FA1A49CDA72}"/>
              </a:ext>
            </a:extLst>
          </p:cNvPr>
          <p:cNvSpPr txBox="1"/>
          <p:nvPr/>
        </p:nvSpPr>
        <p:spPr>
          <a:xfrm>
            <a:off x="2135014" y="4914350"/>
            <a:ext cx="9413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інших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умов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коштів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якими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користувалися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сумується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1FBD6F-2175-4D27-A836-6D0046F2DA50}"/>
              </a:ext>
            </a:extLst>
          </p:cNvPr>
          <p:cNvSpPr txBox="1"/>
          <p:nvPr/>
        </p:nvSpPr>
        <p:spPr>
          <a:xfrm>
            <a:off x="1185641" y="44963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13.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Фінансові зобов’язання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81779009-27F5-491E-9A57-D17873DD3BE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xmlns="" id="{2055E965-5A95-4CD9-B4F9-F0DAD9D62CAB}"/>
              </a:ext>
            </a:extLst>
          </p:cNvPr>
          <p:cNvGrpSpPr/>
          <p:nvPr/>
        </p:nvGrpSpPr>
        <p:grpSpPr>
          <a:xfrm>
            <a:off x="2938017" y="2556365"/>
            <a:ext cx="5980922" cy="491483"/>
            <a:chOff x="1486662" y="3078480"/>
            <a:chExt cx="8463534" cy="491483"/>
          </a:xfrm>
        </p:grpSpPr>
        <p:cxnSp>
          <p:nvCxnSpPr>
            <p:cNvPr id="23" name="Пряма сполучна лінія 22">
              <a:extLst>
                <a:ext uri="{FF2B5EF4-FFF2-40B4-BE49-F238E27FC236}">
                  <a16:creationId xmlns:a16="http://schemas.microsoft.com/office/drawing/2014/main" xmlns="" id="{200037BE-9E7F-4FAA-A3E7-93CB3B982853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Дуга 23">
              <a:extLst>
                <a:ext uri="{FF2B5EF4-FFF2-40B4-BE49-F238E27FC236}">
                  <a16:creationId xmlns:a16="http://schemas.microsoft.com/office/drawing/2014/main" xmlns="" id="{CB96456A-BDC3-402D-9B27-E4FDD0C6CB3F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Дуга 24">
              <a:extLst>
                <a:ext uri="{FF2B5EF4-FFF2-40B4-BE49-F238E27FC236}">
                  <a16:creationId xmlns:a16="http://schemas.microsoft.com/office/drawing/2014/main" xmlns="" id="{5DA642AA-017F-45CF-93ED-BF81B7FF3A2A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04CC8E97-7A09-4D3A-8B17-BCAD0CA524DC}"/>
              </a:ext>
            </a:extLst>
          </p:cNvPr>
          <p:cNvSpPr/>
          <p:nvPr/>
        </p:nvSpPr>
        <p:spPr>
          <a:xfrm>
            <a:off x="2854199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08F7082A-B9DE-4EF3-B33B-64ABB88E7F26}"/>
              </a:ext>
            </a:extLst>
          </p:cNvPr>
          <p:cNvSpPr/>
          <p:nvPr/>
        </p:nvSpPr>
        <p:spPr>
          <a:xfrm>
            <a:off x="8843748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168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Видатки та правочини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643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257256" y="46714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Розділ 14.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Видатки та правочини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F0E206-5617-422A-B2F1-A051CAF44679}"/>
              </a:ext>
            </a:extLst>
          </p:cNvPr>
          <p:cNvSpPr txBox="1"/>
          <p:nvPr/>
        </p:nvSpPr>
        <p:spPr>
          <a:xfrm>
            <a:off x="957908" y="2027275"/>
            <a:ext cx="51380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Правочин</a:t>
            </a:r>
            <a:endParaRPr lang="en-US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усі, вчинені у звітному періоді,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 підставі яких у декларанта виникає або припиняється право власності, володіння чи користування на об’єкти, зазначені у розділах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3-13 декларації.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предмету правочину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50 прожиткових мінімумів і більше.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E51A37-8436-495C-9F73-35AFE253B32C}"/>
              </a:ext>
            </a:extLst>
          </p:cNvPr>
          <p:cNvSpPr txBox="1"/>
          <p:nvPr/>
        </p:nvSpPr>
        <p:spPr>
          <a:xfrm>
            <a:off x="6429559" y="2042516"/>
            <a:ext cx="51380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Видатки</a:t>
            </a:r>
            <a:endParaRPr lang="en-US" sz="20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зазначаються у разі, якщо розмір відповідного видатку (разового) перевищує 50 прожиткових мінімумів 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(2020 рік – 105 100 грн).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До таких відомостей включаються дані про вид правочину, його предмет.</a:t>
            </a: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B2EC35A-6D88-4086-8195-63BC78018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0976" y="1850420"/>
            <a:ext cx="994481" cy="763857"/>
          </a:xfrm>
          <a:prstGeom prst="rect">
            <a:avLst/>
          </a:prstGeom>
        </p:spPr>
      </p:pic>
      <p:pic>
        <p:nvPicPr>
          <p:cNvPr id="16" name="Рисунок 1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376F209-DE2C-41CD-8F37-72CFF3C6B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8536" y="1850420"/>
            <a:ext cx="994481" cy="763857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14FE60E4-625E-469A-8AB5-17D27B5E162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54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3034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57342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860427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588619" y="1564757"/>
            <a:ext cx="501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Кількісні та вартісні  показники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874758" y="2356643"/>
            <a:ext cx="416084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Округлюються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до 1:</a:t>
            </a:r>
          </a:p>
          <a:p>
            <a:pPr algn="ctr"/>
            <a:endParaRPr lang="uk-UA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криптовалюти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та інших об’єктів у розділі 10.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об’єктів у розділах 3, 5, 6.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Грошові показники у розділах 11, 12, 13 та 14.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6280329" y="2393017"/>
            <a:ext cx="5129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округлюються:</a:t>
            </a:r>
          </a:p>
          <a:p>
            <a:pPr algn="ctr"/>
            <a:endParaRPr lang="uk-UA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Площа об’єктів у розділі 3.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Номінальна вартість цінних паперів у розділі 7.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у грошовому вираженні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відсотках від загального капіталу у розділі 8.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F75C0F-048D-4449-8D7A-CF65327DB989}"/>
              </a:ext>
            </a:extLst>
          </p:cNvPr>
          <p:cNvSpPr txBox="1"/>
          <p:nvPr/>
        </p:nvSpPr>
        <p:spPr>
          <a:xfrm>
            <a:off x="1150077" y="50010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39657DDB-9A8A-425A-A9E5-E773CE57C3B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xmlns="" id="{B65ED57E-ACF4-4AE3-BABA-A4668BED5B15}"/>
              </a:ext>
            </a:extLst>
          </p:cNvPr>
          <p:cNvGrpSpPr/>
          <p:nvPr/>
        </p:nvGrpSpPr>
        <p:grpSpPr>
          <a:xfrm>
            <a:off x="2939141" y="2097792"/>
            <a:ext cx="5980922" cy="491483"/>
            <a:chOff x="1486662" y="3078480"/>
            <a:chExt cx="8463534" cy="491483"/>
          </a:xfrm>
        </p:grpSpPr>
        <p:cxnSp>
          <p:nvCxnSpPr>
            <p:cNvPr id="21" name="Пряма сполучна лінія 20">
              <a:extLst>
                <a:ext uri="{FF2B5EF4-FFF2-40B4-BE49-F238E27FC236}">
                  <a16:creationId xmlns:a16="http://schemas.microsoft.com/office/drawing/2014/main" xmlns="" id="{165FA044-DD69-449C-AD28-E78E67718E57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Дуга 21">
              <a:extLst>
                <a:ext uri="{FF2B5EF4-FFF2-40B4-BE49-F238E27FC236}">
                  <a16:creationId xmlns:a16="http://schemas.microsoft.com/office/drawing/2014/main" xmlns="" id="{5984A62D-549A-4E99-97B4-99D7C65E1C7B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Дуга 22">
              <a:extLst>
                <a:ext uri="{FF2B5EF4-FFF2-40B4-BE49-F238E27FC236}">
                  <a16:creationId xmlns:a16="http://schemas.microsoft.com/office/drawing/2014/main" xmlns="" id="{FB87741B-044D-4CE5-A3F1-FE4807BC243A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6C54B229-1146-4093-8BD1-11C2980306A2}"/>
              </a:ext>
            </a:extLst>
          </p:cNvPr>
          <p:cNvSpPr/>
          <p:nvPr/>
        </p:nvSpPr>
        <p:spPr>
          <a:xfrm>
            <a:off x="2855323" y="2309199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2BCC5866-0F5F-4593-987A-9D2741B907C8}"/>
              </a:ext>
            </a:extLst>
          </p:cNvPr>
          <p:cNvSpPr/>
          <p:nvPr/>
        </p:nvSpPr>
        <p:spPr>
          <a:xfrm>
            <a:off x="8844872" y="2309199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071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410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560519" y="1605504"/>
            <a:ext cx="81398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стосується лише декларанта, а не членів сім’ї;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видатки та правочини вчинені у звітному періоді;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поріг декларування — 50 прожиткових мінімумів;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 має значення, чи перебуває предмет правочину у власності чи користуванні суб'єкта декларування станом на 31 грудня;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 про видатки: не дублювати правочин,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який спричинив відповідний видаток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розділі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«Інші правочини»;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об’єкти декларування, які відображаються в інших розділах, повинні бути також відображені в розділі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«Видатки та правочини» як предмет правочину за умови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їх набуття у звітному періоді;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«Видатки та правочини» вказуються правочини, на підставі яких у суб’єкта виникли фінансові зобов’язання, навіть якщо вони були припинені станом на 31 грудня.</a:t>
            </a:r>
          </a:p>
        </p:txBody>
      </p:sp>
      <p:pic>
        <p:nvPicPr>
          <p:cNvPr id="11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52" y="1919751"/>
            <a:ext cx="3465514" cy="34655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489A21-5208-49B2-8871-322373F832C4}"/>
              </a:ext>
            </a:extLst>
          </p:cNvPr>
          <p:cNvSpPr txBox="1"/>
          <p:nvPr/>
        </p:nvSpPr>
        <p:spPr>
          <a:xfrm>
            <a:off x="1257256" y="44963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Розділ 14.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Видатки та правочини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85327E9B-D02C-4B93-AD87-C444013A1A9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3830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Робота та сумісництво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416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496786" y="1847269"/>
            <a:ext cx="81398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відомості про посаду (роботу), що займається (виконується/виконувалася) за сумісництвом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 трудовим договором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(контрактом);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відображається, якщо розпочалося чи продовжувалося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під час звітного періоду незалежно від тривалості;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якщо у звітному періоді особа займала посаду або здійснювала роботу будь-який час і при цьому станом на 31 грудня вона це не здійснює, така посада (робота) відображається у декларації;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стосується лише декларанта.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186896" y="417355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15.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Робота та сумісництво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67C4937-B401-44E3-A195-4B3D0B3C9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725" y="2227771"/>
            <a:ext cx="2815061" cy="2815061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5D9B8BF6-54AA-4F2A-8FA4-061EB2A352B0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17" y="15979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8136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Членство в організаціях</a:t>
            </a:r>
          </a:p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 їх органах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0846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849456" y="1922604"/>
            <a:ext cx="7020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Входження декларанта до керівних, ревізійних чи наглядових органів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громадських об’єднань;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благодійних організацій;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професійних об’єднань;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членство в таких об’єднаннях (організаціях). </a:t>
            </a:r>
          </a:p>
          <a:p>
            <a:endParaRPr lang="uk-UA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Із зазначенням</a:t>
            </a:r>
            <a:r>
              <a:rPr lang="uk-UA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назви відповідних об’єднань (організацій);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коду ЄДРПОУ.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131521" y="460569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16.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Членство в організаціях та їх органах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523D289-1E32-48FA-ACDB-A373D6482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249" y="2070970"/>
            <a:ext cx="2716060" cy="2716060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CB336EDA-8BAF-4121-B369-75F576CB0336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29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5302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Повідомлення про суттєві зміни в майновому стані</a:t>
            </a:r>
            <a:endParaRPr lang="uk-UA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5203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960091" y="1978918"/>
            <a:ext cx="5982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Хто подає</a:t>
            </a:r>
            <a:endParaRPr lang="uk-UA" sz="1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148953" y="44963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Суттєві зміни в майновому стані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699436" y="3107132"/>
            <a:ext cx="497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Службові особи, які займають відповідальне та особливо відповідальне становище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6776185" y="3107132"/>
            <a:ext cx="471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Особи, які займають посади, пов’язані </a:t>
            </a:r>
            <a:b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з високим рівнем корупційних ризиків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01DEB25-648A-4F94-956B-FD4AEE1D3623}"/>
              </a:ext>
            </a:extLst>
          </p:cNvPr>
          <p:cNvSpPr txBox="1"/>
          <p:nvPr/>
        </p:nvSpPr>
        <p:spPr>
          <a:xfrm>
            <a:off x="889241" y="4038038"/>
            <a:ext cx="416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Перелік визначений у примітці до ст. 51</a:t>
            </a:r>
            <a:r>
              <a:rPr lang="uk-UA" sz="1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Закону України «Про запобігання корупції»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1F5BE7E-F5FB-4193-9946-ECEAB65876A7}"/>
              </a:ext>
            </a:extLst>
          </p:cNvPr>
          <p:cNvSpPr txBox="1"/>
          <p:nvPr/>
        </p:nvSpPr>
        <p:spPr>
          <a:xfrm>
            <a:off x="6776185" y="4038038"/>
            <a:ext cx="4716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Перелік затверджений рішенням Національного агентства від 17.06.2016 № 2, зареєстрованим </a:t>
            </a:r>
            <a:b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в Міністерстві юстиції України від 19.07.2016 </a:t>
            </a:r>
            <a:b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 № 987/29117</a:t>
            </a:r>
          </a:p>
        </p:txBody>
      </p:sp>
      <p:pic>
        <p:nvPicPr>
          <p:cNvPr id="38" name="Рисунок 3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5172AC6F-5714-4D01-8083-8FACE1469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1650" y="5097476"/>
            <a:ext cx="767074" cy="76707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D47DB06-2C26-4462-9A41-E01B28481123}"/>
              </a:ext>
            </a:extLst>
          </p:cNvPr>
          <p:cNvSpPr txBox="1"/>
          <p:nvPr/>
        </p:nvSpPr>
        <p:spPr>
          <a:xfrm>
            <a:off x="7615187" y="5264772"/>
            <a:ext cx="3172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  <a:t>Національне агентство </a:t>
            </a:r>
          </a:p>
          <a:p>
            <a:pPr algn="ctr"/>
            <a: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  <a:t>може змінювати Перелік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B52C0F3E-B89A-4623-A527-C1F24AFA5C7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xmlns="" id="{386E2ABE-B21F-40B4-A125-C7A658891FE3}"/>
              </a:ext>
            </a:extLst>
          </p:cNvPr>
          <p:cNvGrpSpPr/>
          <p:nvPr/>
        </p:nvGrpSpPr>
        <p:grpSpPr>
          <a:xfrm>
            <a:off x="2938017" y="2556365"/>
            <a:ext cx="5980922" cy="491483"/>
            <a:chOff x="1486662" y="3078480"/>
            <a:chExt cx="8463534" cy="491483"/>
          </a:xfrm>
        </p:grpSpPr>
        <p:cxnSp>
          <p:nvCxnSpPr>
            <p:cNvPr id="19" name="Пряма сполучна лінія 18">
              <a:extLst>
                <a:ext uri="{FF2B5EF4-FFF2-40B4-BE49-F238E27FC236}">
                  <a16:creationId xmlns:a16="http://schemas.microsoft.com/office/drawing/2014/main" xmlns="" id="{64A95BCD-ABED-440E-9FAF-A1467A8BF67A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Дуга 19">
              <a:extLst>
                <a:ext uri="{FF2B5EF4-FFF2-40B4-BE49-F238E27FC236}">
                  <a16:creationId xmlns:a16="http://schemas.microsoft.com/office/drawing/2014/main" xmlns="" id="{DE7A6A3B-12FA-47CF-AAA3-E316DC5C2228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Дуга 20">
              <a:extLst>
                <a:ext uri="{FF2B5EF4-FFF2-40B4-BE49-F238E27FC236}">
                  <a16:creationId xmlns:a16="http://schemas.microsoft.com/office/drawing/2014/main" xmlns="" id="{DE8CCF89-1564-4CB5-9F92-73342B20822C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49FF0129-7CC2-406E-8E23-F8CC3292A9BA}"/>
              </a:ext>
            </a:extLst>
          </p:cNvPr>
          <p:cNvSpPr/>
          <p:nvPr/>
        </p:nvSpPr>
        <p:spPr>
          <a:xfrm>
            <a:off x="2854199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8578F405-9EC7-40D4-8BFB-6FE7C5C75112}"/>
              </a:ext>
            </a:extLst>
          </p:cNvPr>
          <p:cNvSpPr/>
          <p:nvPr/>
        </p:nvSpPr>
        <p:spPr>
          <a:xfrm>
            <a:off x="8843748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7295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CDDE6-3AB5-42EE-84CC-144A44BF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B3668DE-0BDF-4DF7-917E-7537F18F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xmlns="" id="{36CE8461-8478-4B5D-AF7B-7FBC78736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879884"/>
            <a:ext cx="10649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Повідомлення про відкриття валютного рахунку в установі банку-нерезидента</a:t>
            </a:r>
            <a:endParaRPr lang="uk-UA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5088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938016" y="2019774"/>
            <a:ext cx="5982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Кого стосується</a:t>
            </a:r>
            <a:endParaRPr lang="uk-UA" sz="1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257256" y="45045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Валютні рахунки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1009697" y="3097258"/>
            <a:ext cx="3856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всіх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суб’єктів декларування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6560749" y="3047848"/>
            <a:ext cx="4716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всіх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членів сім’ї</a:t>
            </a: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xmlns="" id="{387E7EE2-D7F9-474D-A332-B82D8DE00783}"/>
              </a:ext>
            </a:extLst>
          </p:cNvPr>
          <p:cNvGrpSpPr/>
          <p:nvPr/>
        </p:nvGrpSpPr>
        <p:grpSpPr>
          <a:xfrm>
            <a:off x="2938017" y="2556365"/>
            <a:ext cx="5980922" cy="491483"/>
            <a:chOff x="1486662" y="3078480"/>
            <a:chExt cx="8463534" cy="491483"/>
          </a:xfrm>
        </p:grpSpPr>
        <p:cxnSp>
          <p:nvCxnSpPr>
            <p:cNvPr id="16" name="Пряма сполучна лінія 15">
              <a:extLst>
                <a:ext uri="{FF2B5EF4-FFF2-40B4-BE49-F238E27FC236}">
                  <a16:creationId xmlns:a16="http://schemas.microsoft.com/office/drawing/2014/main" xmlns="" id="{53279E6F-0981-45E1-AE6E-B36D7A083113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Дуга 16">
              <a:extLst>
                <a:ext uri="{FF2B5EF4-FFF2-40B4-BE49-F238E27FC236}">
                  <a16:creationId xmlns:a16="http://schemas.microsoft.com/office/drawing/2014/main" xmlns="" id="{931CAE8D-6FAF-49BC-B789-F73DC947EE0D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Дуга 17">
              <a:extLst>
                <a:ext uri="{FF2B5EF4-FFF2-40B4-BE49-F238E27FC236}">
                  <a16:creationId xmlns:a16="http://schemas.microsoft.com/office/drawing/2014/main" xmlns="" id="{1D73F154-46F9-478A-8615-0DF43BD16A4C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D9A7E3F3-9F00-4FF0-AF0C-C70902693D48}"/>
              </a:ext>
            </a:extLst>
          </p:cNvPr>
          <p:cNvSpPr/>
          <p:nvPr/>
        </p:nvSpPr>
        <p:spPr>
          <a:xfrm>
            <a:off x="2854199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0D2836F3-506E-4C45-B4D8-2AEBE66D360B}"/>
              </a:ext>
            </a:extLst>
          </p:cNvPr>
          <p:cNvSpPr/>
          <p:nvPr/>
        </p:nvSpPr>
        <p:spPr>
          <a:xfrm>
            <a:off x="8843748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xmlns="" id="{961CE2D1-1878-457F-A1AF-C9A6DA7D6CB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Зображення, що містить знак, надворі, фото, зупинка&#10;&#10;Автоматично згенерований опис">
            <a:extLst>
              <a:ext uri="{FF2B5EF4-FFF2-40B4-BE49-F238E27FC236}">
                <a16:creationId xmlns:a16="http://schemas.microsoft.com/office/drawing/2014/main" xmlns="" id="{7D1D00CA-F326-4750-B410-6BED083E7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9482" y="4376814"/>
            <a:ext cx="1918397" cy="19183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93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7889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61775" y="4754625"/>
            <a:ext cx="4203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Установа банку-нерезидента</a:t>
            </a:r>
            <a:endParaRPr lang="uk-UA" sz="1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1D6ACE-6568-4A48-914E-3BA9827E422B}"/>
              </a:ext>
            </a:extLst>
          </p:cNvPr>
          <p:cNvSpPr txBox="1"/>
          <p:nvPr/>
        </p:nvSpPr>
        <p:spPr>
          <a:xfrm>
            <a:off x="1420878" y="2425610"/>
            <a:ext cx="2832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Валютний рахунок</a:t>
            </a:r>
            <a:endParaRPr lang="uk-UA" sz="1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F55066-248A-4D7C-8086-EAB1F81AD49D}"/>
              </a:ext>
            </a:extLst>
          </p:cNvPr>
          <p:cNvSpPr txBox="1"/>
          <p:nvPr/>
        </p:nvSpPr>
        <p:spPr>
          <a:xfrm>
            <a:off x="5929892" y="2317889"/>
            <a:ext cx="5982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будь-який рахунок, відкритий в установі </a:t>
            </a:r>
          </a:p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банку-нерезидента в будь-якій валюті.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A43EE3-ECB1-4AD9-B404-88D8959B4DFB}"/>
              </a:ext>
            </a:extLst>
          </p:cNvPr>
          <p:cNvSpPr txBox="1"/>
          <p:nvPr/>
        </p:nvSpPr>
        <p:spPr>
          <a:xfrm>
            <a:off x="5929892" y="4092906"/>
            <a:ext cx="5982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юридична особа – нерезидент будь-якої організаційно-правової форми, яка є банком,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її відокремлені підрозділи (філії, відділення),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що створені і діють відповідно до законодавства іноземної держави та з місцезнаходженням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 межами України.</a:t>
            </a:r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xmlns="" id="{9FBF35BB-1825-4DF6-8CCB-9105C8243EA0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447563" y="2668275"/>
            <a:ext cx="1482329" cy="355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xmlns="" id="{0763CFAA-34CA-4AED-8185-89D9F2966E54}"/>
              </a:ext>
            </a:extLst>
          </p:cNvPr>
          <p:cNvCxnSpPr>
            <a:cxnSpLocks/>
          </p:cNvCxnSpPr>
          <p:nvPr/>
        </p:nvCxnSpPr>
        <p:spPr>
          <a:xfrm>
            <a:off x="5229428" y="4987959"/>
            <a:ext cx="764363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BD32F5-0963-4504-8825-34CCE20B2E59}"/>
              </a:ext>
            </a:extLst>
          </p:cNvPr>
          <p:cNvSpPr txBox="1"/>
          <p:nvPr/>
        </p:nvSpPr>
        <p:spPr>
          <a:xfrm>
            <a:off x="1191560" y="461315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Валютні рахунки</a:t>
            </a: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671B403E-3496-4BF3-A7D8-9027FA0709E4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39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32FAAF76-ECD6-4AE8-93C2-C862C4A06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solidFill>
            <a:srgbClr val="9FB5D2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1257AC-21BB-4451-8084-B3832B604503}"/>
              </a:ext>
            </a:extLst>
          </p:cNvPr>
          <p:cNvSpPr txBox="1"/>
          <p:nvPr/>
        </p:nvSpPr>
        <p:spPr>
          <a:xfrm>
            <a:off x="1235613" y="2580485"/>
            <a:ext cx="9720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1. Тип декларації</a:t>
            </a:r>
            <a:endParaRPr lang="uk-UA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4964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569849" y="2421401"/>
            <a:ext cx="81398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стосується як декларанта так і членів сім’ї;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подається або в електронній формі (в Реєстрі), або паперовій формі (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насилається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поштовим відправленням з повідомленням про вручення);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подається протягом 10 днів;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інформація, зазначена у повідомленні, відображається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декларації за відповідний звітний період.</a:t>
            </a:r>
          </a:p>
        </p:txBody>
      </p:sp>
      <p:pic>
        <p:nvPicPr>
          <p:cNvPr id="11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52" y="1919751"/>
            <a:ext cx="3465514" cy="3465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66E8E5-1DC2-4557-8EFB-DCE46BFA3B84}"/>
              </a:ext>
            </a:extLst>
          </p:cNvPr>
          <p:cNvSpPr txBox="1"/>
          <p:nvPr/>
        </p:nvSpPr>
        <p:spPr>
          <a:xfrm>
            <a:off x="1257256" y="47902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Валютні рахунки</a:t>
            </a: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43DB4378-9CD7-44A0-BB78-8918756E7C30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2889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32FAAF76-ECD6-4AE8-93C2-C862C4A06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solidFill>
            <a:srgbClr val="9FB5D2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1257AC-21BB-4451-8084-B3832B604503}"/>
              </a:ext>
            </a:extLst>
          </p:cNvPr>
          <p:cNvSpPr txBox="1"/>
          <p:nvPr/>
        </p:nvSpPr>
        <p:spPr>
          <a:xfrm>
            <a:off x="1235613" y="2580485"/>
            <a:ext cx="9720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</a:t>
            </a:r>
            <a:endParaRPr lang="uk-UA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221" y="192653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7485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57908" y="2670850"/>
            <a:ext cx="105843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порушення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строку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подання декларації;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завідомо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недостовірні відомості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декларації;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неповідомлення або несвоєчасне повідомлення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про відкриття валютного рахунку в установі банку-нерезидента або про суттєві зміни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майновому стані. </a:t>
            </a:r>
            <a:endParaRPr lang="ru-RU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1257256" y="44963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 </a:t>
            </a:r>
          </a:p>
        </p:txBody>
      </p:sp>
      <p:pic>
        <p:nvPicPr>
          <p:cNvPr id="11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CE4A19B8-4CB2-4024-81F0-661F66AEC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08" y="1542585"/>
            <a:ext cx="894643" cy="894643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896978A4-B7A5-4344-A568-D180BFC37FA2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8554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4664737" y="1639405"/>
            <a:ext cx="2862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Порушення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строку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подання декларації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1496421" y="2998113"/>
            <a:ext cx="2862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умисне неподання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7631175" y="2998113"/>
            <a:ext cx="3397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несвоєчасне подання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41A951-437C-4E18-B12F-9F55770D5A2C}"/>
              </a:ext>
            </a:extLst>
          </p:cNvPr>
          <p:cNvSpPr txBox="1"/>
          <p:nvPr/>
        </p:nvSpPr>
        <p:spPr>
          <a:xfrm>
            <a:off x="1232888" y="4305588"/>
            <a:ext cx="3389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кримінальна</a:t>
            </a:r>
            <a:r>
              <a:rPr lang="uk-UA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366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КК України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D30521-0575-4B83-AAF6-18C1207D0E23}"/>
              </a:ext>
            </a:extLst>
          </p:cNvPr>
          <p:cNvSpPr txBox="1"/>
          <p:nvPr/>
        </p:nvSpPr>
        <p:spPr>
          <a:xfrm>
            <a:off x="7825703" y="4305588"/>
            <a:ext cx="3008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адміністративна</a:t>
            </a:r>
            <a:r>
              <a:rPr lang="uk-UA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172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КУпАП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xmlns="" id="{AADB8AF9-2E3D-4FF5-B9F1-B213A000A9C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2927684" y="3429000"/>
            <a:ext cx="0" cy="87658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xmlns="" id="{02ECB023-B2EC-4D64-9C0F-5E9D45F40081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9330098" y="3429000"/>
            <a:ext cx="1" cy="87658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D2CE627-4355-408C-9F9B-B135A99DA910}"/>
              </a:ext>
            </a:extLst>
          </p:cNvPr>
          <p:cNvSpPr txBox="1"/>
          <p:nvPr/>
        </p:nvSpPr>
        <p:spPr>
          <a:xfrm>
            <a:off x="1230031" y="406075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 </a:t>
            </a:r>
          </a:p>
        </p:txBody>
      </p: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B541F5C3-DF95-4284-8746-C1328C164D7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xmlns="" id="{C24B7D19-4688-48F4-954D-5184723801F1}"/>
              </a:ext>
            </a:extLst>
          </p:cNvPr>
          <p:cNvGrpSpPr/>
          <p:nvPr/>
        </p:nvGrpSpPr>
        <p:grpSpPr>
          <a:xfrm>
            <a:off x="2938016" y="2556365"/>
            <a:ext cx="6392081" cy="491483"/>
            <a:chOff x="1486662" y="3078480"/>
            <a:chExt cx="8463534" cy="491483"/>
          </a:xfrm>
        </p:grpSpPr>
        <p:cxnSp>
          <p:nvCxnSpPr>
            <p:cNvPr id="23" name="Пряма сполучна лінія 22">
              <a:extLst>
                <a:ext uri="{FF2B5EF4-FFF2-40B4-BE49-F238E27FC236}">
                  <a16:creationId xmlns:a16="http://schemas.microsoft.com/office/drawing/2014/main" xmlns="" id="{CFBCDF7F-00BA-4491-B91D-A0B3B7D5A34E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Дуга 23">
              <a:extLst>
                <a:ext uri="{FF2B5EF4-FFF2-40B4-BE49-F238E27FC236}">
                  <a16:creationId xmlns:a16="http://schemas.microsoft.com/office/drawing/2014/main" xmlns="" id="{88DD0586-5E55-4447-B43B-4AC38B0BE5D5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Дуга 24">
              <a:extLst>
                <a:ext uri="{FF2B5EF4-FFF2-40B4-BE49-F238E27FC236}">
                  <a16:creationId xmlns:a16="http://schemas.microsoft.com/office/drawing/2014/main" xmlns="" id="{FD6AB8B0-E5FD-403B-B43F-2EAD6D78CB20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C2DB385C-7309-4B0B-AEE1-DACD79ECBD26}"/>
              </a:ext>
            </a:extLst>
          </p:cNvPr>
          <p:cNvSpPr/>
          <p:nvPr/>
        </p:nvSpPr>
        <p:spPr>
          <a:xfrm>
            <a:off x="2854199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6BC16F31-CF8B-41D2-BBA4-D6DCEE6955AA}"/>
              </a:ext>
            </a:extLst>
          </p:cNvPr>
          <p:cNvSpPr/>
          <p:nvPr/>
        </p:nvSpPr>
        <p:spPr>
          <a:xfrm>
            <a:off x="9246279" y="2802106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157259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7531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630905" y="1638254"/>
            <a:ext cx="6930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Завідомо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недостовірні відомості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декларації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537767" y="2722444"/>
            <a:ext cx="2862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понад 500 ПМ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8347466" y="2722443"/>
            <a:ext cx="3397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до 100 ПМ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41A951-437C-4E18-B12F-9F55770D5A2C}"/>
              </a:ext>
            </a:extLst>
          </p:cNvPr>
          <p:cNvSpPr txBox="1"/>
          <p:nvPr/>
        </p:nvSpPr>
        <p:spPr>
          <a:xfrm>
            <a:off x="232230" y="4387445"/>
            <a:ext cx="3473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кримінальна</a:t>
            </a:r>
            <a:r>
              <a:rPr lang="uk-UA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366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КК України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D30521-0575-4B83-AAF6-18C1207D0E23}"/>
              </a:ext>
            </a:extLst>
          </p:cNvPr>
          <p:cNvSpPr txBox="1"/>
          <p:nvPr/>
        </p:nvSpPr>
        <p:spPr>
          <a:xfrm>
            <a:off x="4591605" y="4380631"/>
            <a:ext cx="3008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адміністративна</a:t>
            </a:r>
            <a:r>
              <a:rPr lang="uk-UA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172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КУпАП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xmlns="" id="{AADB8AF9-2E3D-4FF5-B9F1-B213A000A9C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1969030" y="3153331"/>
            <a:ext cx="0" cy="123411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415301-6052-45DC-AC0B-0DD2EDEE4993}"/>
              </a:ext>
            </a:extLst>
          </p:cNvPr>
          <p:cNvSpPr txBox="1"/>
          <p:nvPr/>
        </p:nvSpPr>
        <p:spPr>
          <a:xfrm>
            <a:off x="4661216" y="2722444"/>
            <a:ext cx="2862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 100 до 500 ПМ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A5E1CB9-9D85-4865-AEDC-F196881EDC47}"/>
              </a:ext>
            </a:extLst>
          </p:cNvPr>
          <p:cNvSpPr txBox="1"/>
          <p:nvPr/>
        </p:nvSpPr>
        <p:spPr>
          <a:xfrm>
            <a:off x="8541994" y="4380631"/>
            <a:ext cx="30087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дисциплінарна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</a:p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(закони, які регламентують діяльність)</a:t>
            </a:r>
          </a:p>
        </p:txBody>
      </p:sp>
      <p:cxnSp>
        <p:nvCxnSpPr>
          <p:cNvPr id="50" name="Пряма зі стрілкою 49">
            <a:extLst>
              <a:ext uri="{FF2B5EF4-FFF2-40B4-BE49-F238E27FC236}">
                <a16:creationId xmlns:a16="http://schemas.microsoft.com/office/drawing/2014/main" xmlns="" id="{4F2DC46A-6CE1-4B09-B309-24A3ED1A2325}"/>
              </a:ext>
            </a:extLst>
          </p:cNvPr>
          <p:cNvCxnSpPr>
            <a:cxnSpLocks/>
          </p:cNvCxnSpPr>
          <p:nvPr/>
        </p:nvCxnSpPr>
        <p:spPr>
          <a:xfrm>
            <a:off x="6055155" y="3153331"/>
            <a:ext cx="3521" cy="12273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51">
            <a:extLst>
              <a:ext uri="{FF2B5EF4-FFF2-40B4-BE49-F238E27FC236}">
                <a16:creationId xmlns:a16="http://schemas.microsoft.com/office/drawing/2014/main" xmlns="" id="{D1D4E8B8-658B-42CC-ACA5-DE5129E677CE}"/>
              </a:ext>
            </a:extLst>
          </p:cNvPr>
          <p:cNvCxnSpPr>
            <a:stCxn id="14" idx="2"/>
            <a:endCxn id="48" idx="0"/>
          </p:cNvCxnSpPr>
          <p:nvPr/>
        </p:nvCxnSpPr>
        <p:spPr>
          <a:xfrm flipH="1">
            <a:off x="10046389" y="3153330"/>
            <a:ext cx="1" cy="122730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59545A-05C0-4F14-8390-FCC0C3A9098F}"/>
              </a:ext>
            </a:extLst>
          </p:cNvPr>
          <p:cNvSpPr txBox="1"/>
          <p:nvPr/>
        </p:nvSpPr>
        <p:spPr>
          <a:xfrm>
            <a:off x="1236143" y="44963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 </a:t>
            </a:r>
          </a:p>
        </p:txBody>
      </p: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xmlns="" id="{DDC6B384-3940-430B-A783-1184B37C640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xmlns="" id="{16EBD7FE-03A3-454C-952B-6191695031C8}"/>
              </a:ext>
            </a:extLst>
          </p:cNvPr>
          <p:cNvGrpSpPr/>
          <p:nvPr/>
        </p:nvGrpSpPr>
        <p:grpSpPr>
          <a:xfrm>
            <a:off x="1969030" y="2196088"/>
            <a:ext cx="8077359" cy="491483"/>
            <a:chOff x="1486662" y="3078480"/>
            <a:chExt cx="8463534" cy="491483"/>
          </a:xfrm>
        </p:grpSpPr>
        <p:cxnSp>
          <p:nvCxnSpPr>
            <p:cNvPr id="24" name="Пряма сполучна лінія 23">
              <a:extLst>
                <a:ext uri="{FF2B5EF4-FFF2-40B4-BE49-F238E27FC236}">
                  <a16:creationId xmlns:a16="http://schemas.microsoft.com/office/drawing/2014/main" xmlns="" id="{C15F5F1C-778D-4DA6-8BEA-C9D69A66FB95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Дуга 25">
              <a:extLst>
                <a:ext uri="{FF2B5EF4-FFF2-40B4-BE49-F238E27FC236}">
                  <a16:creationId xmlns:a16="http://schemas.microsoft.com/office/drawing/2014/main" xmlns="" id="{DAE5F645-D7AF-47C9-926B-481A23CE670C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xmlns="" id="{DF78B550-0C54-4497-81E2-767396E39104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8A3DCAAC-A044-43E5-A43B-9347C27D3CE8}"/>
              </a:ext>
            </a:extLst>
          </p:cNvPr>
          <p:cNvSpPr/>
          <p:nvPr/>
        </p:nvSpPr>
        <p:spPr>
          <a:xfrm>
            <a:off x="1903713" y="2378973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xmlns="" id="{4DC3812F-3760-4DC4-BDDE-78E7F55A9DC2}"/>
              </a:ext>
            </a:extLst>
          </p:cNvPr>
          <p:cNvSpPr/>
          <p:nvPr/>
        </p:nvSpPr>
        <p:spPr>
          <a:xfrm>
            <a:off x="9971562" y="23789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A675151C-6909-4F39-80B8-098A99EEE95A}"/>
              </a:ext>
            </a:extLst>
          </p:cNvPr>
          <p:cNvSpPr/>
          <p:nvPr/>
        </p:nvSpPr>
        <p:spPr>
          <a:xfrm>
            <a:off x="5978293" y="238278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xmlns="" id="{F4ECA2B6-0667-4B01-9E79-80E48B265AFA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6062110" y="2199898"/>
            <a:ext cx="1" cy="18288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8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1840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630905" y="2157170"/>
            <a:ext cx="6930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Неповідомлення або несвоєчасне повідомлення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про відкриття валютного рахунку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установі банку-нерезидента або про суттєві зміни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майновому стані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D30521-0575-4B83-AAF6-18C1207D0E23}"/>
              </a:ext>
            </a:extLst>
          </p:cNvPr>
          <p:cNvSpPr txBox="1"/>
          <p:nvPr/>
        </p:nvSpPr>
        <p:spPr>
          <a:xfrm>
            <a:off x="4591605" y="4380631"/>
            <a:ext cx="3008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адміністративна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172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КУпАП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xmlns="" id="{D1840917-411A-43F4-B2F9-C63E1B425831}"/>
              </a:ext>
            </a:extLst>
          </p:cNvPr>
          <p:cNvCxnSpPr>
            <a:stCxn id="10" idx="2"/>
            <a:endCxn id="16" idx="0"/>
          </p:cNvCxnSpPr>
          <p:nvPr/>
        </p:nvCxnSpPr>
        <p:spPr>
          <a:xfrm>
            <a:off x="6096000" y="3603720"/>
            <a:ext cx="0" cy="77691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D3C63B-AE99-496F-A5A0-D95755871243}"/>
              </a:ext>
            </a:extLst>
          </p:cNvPr>
          <p:cNvSpPr txBox="1"/>
          <p:nvPr/>
        </p:nvSpPr>
        <p:spPr>
          <a:xfrm>
            <a:off x="1257256" y="44963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 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62BC5129-6129-41B2-B494-08AF6B2C973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938" y="200821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23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504C9FE7-4872-44C5-A297-7F773211EDE2}"/>
              </a:ext>
            </a:extLst>
          </p:cNvPr>
          <p:cNvSpPr/>
          <p:nvPr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AEAE56-EA99-4574-9FC0-ACCFC9D5A2A9}"/>
              </a:ext>
            </a:extLst>
          </p:cNvPr>
          <p:cNvSpPr/>
          <p:nvPr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1B08B46-0154-4D70-AE26-990087EB9C1B}"/>
              </a:ext>
            </a:extLst>
          </p:cNvPr>
          <p:cNvSpPr/>
          <p:nvPr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FE3DB0-A506-4533-B391-011F110ECB36}"/>
              </a:ext>
            </a:extLst>
          </p:cNvPr>
          <p:cNvSpPr txBox="1"/>
          <p:nvPr/>
        </p:nvSpPr>
        <p:spPr>
          <a:xfrm>
            <a:off x="1111719" y="428893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1. Тип декларації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D966043-0F1C-4588-8836-A48F39D95E1A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C0916FF-25D9-4A06-A569-8F06BDCF7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074" y="860089"/>
            <a:ext cx="8775852" cy="6581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84" y="146510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72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EC9C4C-8D9C-4E25-A193-F319950959F2}"/>
              </a:ext>
            </a:extLst>
          </p:cNvPr>
          <p:cNvSpPr txBox="1"/>
          <p:nvPr/>
        </p:nvSpPr>
        <p:spPr>
          <a:xfrm>
            <a:off x="2400725" y="2337967"/>
            <a:ext cx="9604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Декларація подається за період 1 січня до</a:t>
            </a:r>
            <a:r>
              <a:rPr lang="en-US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31 грудня </a:t>
            </a:r>
          </a:p>
          <a:p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минулого року включно.</a:t>
            </a:r>
          </a:p>
          <a:p>
            <a:endParaRPr lang="en-US" sz="22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Кінцевий термін її подання – </a:t>
            </a:r>
            <a:r>
              <a:rPr lang="ru-RU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до </a:t>
            </a:r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 квітня поточного року.</a:t>
            </a:r>
          </a:p>
          <a:p>
            <a:endParaRPr lang="uk-UA" sz="2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504C9FE7-4872-44C5-A297-7F773211EDE2}"/>
              </a:ext>
            </a:extLst>
          </p:cNvPr>
          <p:cNvSpPr/>
          <p:nvPr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AEAE56-EA99-4574-9FC0-ACCFC9D5A2A9}"/>
              </a:ext>
            </a:extLst>
          </p:cNvPr>
          <p:cNvSpPr/>
          <p:nvPr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1B08B46-0154-4D70-AE26-990087EB9C1B}"/>
              </a:ext>
            </a:extLst>
          </p:cNvPr>
          <p:cNvSpPr/>
          <p:nvPr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2CA42E4B-75F4-429B-B33E-2096A31E5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878" y="3179611"/>
            <a:ext cx="918788" cy="918788"/>
          </a:xfrm>
          <a:prstGeom prst="rect">
            <a:avLst/>
          </a:prstGeom>
        </p:spPr>
      </p:pic>
      <p:pic>
        <p:nvPicPr>
          <p:cNvPr id="13" name="Рисунок 12" descr="Зображення, що містить малювання, потяг&#10;&#10;Автоматично згенерований опис">
            <a:extLst>
              <a:ext uri="{FF2B5EF4-FFF2-40B4-BE49-F238E27FC236}">
                <a16:creationId xmlns:a16="http://schemas.microsoft.com/office/drawing/2014/main" xmlns="" id="{1F773044-E3F5-45C5-9FC7-C7FF6DB24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564" y="1990958"/>
            <a:ext cx="1036102" cy="10361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1899125-75B2-48E0-9E3D-A56A6BD775E9}"/>
              </a:ext>
            </a:extLst>
          </p:cNvPr>
          <p:cNvSpPr txBox="1"/>
          <p:nvPr/>
        </p:nvSpPr>
        <p:spPr>
          <a:xfrm>
            <a:off x="1133878" y="402703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1. «Щорічна» декларація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0AF3F592-5E85-45F5-A250-33A01DC4492B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972" y="153887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53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957908" y="2633790"/>
            <a:ext cx="49128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Подається у разі: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припинення діяльності</a:t>
            </a:r>
            <a:r>
              <a:rPr lang="uk-UA" sz="2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;</a:t>
            </a:r>
            <a:r>
              <a:rPr lang="uk-UA" sz="2400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не пізніше 20 робочих днів </a:t>
            </a:r>
            <a:r>
              <a:rPr lang="uk-UA" sz="2400" b="1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/>
            </a:r>
            <a:br>
              <a:rPr lang="uk-UA" sz="2400" b="1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</a:br>
            <a:r>
              <a:rPr lang="uk-UA" sz="2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з дня припинення діяльності;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за період, не охоплений</a:t>
            </a:r>
            <a:r>
              <a:rPr lang="uk-UA" sz="2400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uk-UA" sz="2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раніше поданими деклараціями.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9487A172-CF50-4FF5-B7A3-74AAFE7AC53A}"/>
              </a:ext>
            </a:extLst>
          </p:cNvPr>
          <p:cNvSpPr/>
          <p:nvPr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048C0275-86A1-427D-918D-549FBA09D6B2}"/>
              </a:ext>
            </a:extLst>
          </p:cNvPr>
          <p:cNvSpPr/>
          <p:nvPr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6B55BAB-C218-4ED2-8DF0-5A6AE2877DA7}"/>
              </a:ext>
            </a:extLst>
          </p:cNvPr>
          <p:cNvSpPr/>
          <p:nvPr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B47B5B-1251-4ED6-82E8-EAD16B78BCBB}"/>
              </a:ext>
            </a:extLst>
          </p:cNvPr>
          <p:cNvSpPr txBox="1"/>
          <p:nvPr/>
        </p:nvSpPr>
        <p:spPr>
          <a:xfrm>
            <a:off x="6005111" y="2662219"/>
            <a:ext cx="5228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Не подається у разі: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переведення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звільнення у зв’язку </a:t>
            </a:r>
            <a:b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з </a:t>
            </a:r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перемогою у конкурсі</a:t>
            </a:r>
            <a:r>
              <a:rPr lang="uk-UA" sz="24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(за умови прийняття на роботу упродовж 20 робочих днів</a:t>
            </a:r>
            <a:b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після звільнення);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втрата статусу суб’єкта декларування.</a:t>
            </a:r>
          </a:p>
        </p:txBody>
      </p:sp>
      <p:pic>
        <p:nvPicPr>
          <p:cNvPr id="12" name="Рисунок 11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A47B9FBF-00E3-448B-A4B4-44F58000A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9944" y="1640031"/>
            <a:ext cx="767638" cy="763857"/>
          </a:xfrm>
          <a:prstGeom prst="rect">
            <a:avLst/>
          </a:prstGeom>
        </p:spPr>
      </p:pic>
      <p:pic>
        <p:nvPicPr>
          <p:cNvPr id="13" name="Рисунок 12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FF9A4F34-2FC1-4B50-A831-931DCF30A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237" y="1640031"/>
            <a:ext cx="994481" cy="763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F9077A-0B97-4EBC-8D2B-24FC275B30FD}"/>
              </a:ext>
            </a:extLst>
          </p:cNvPr>
          <p:cNvSpPr txBox="1"/>
          <p:nvPr/>
        </p:nvSpPr>
        <p:spPr>
          <a:xfrm>
            <a:off x="1202880" y="40554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1. Декларація «Перед звільненням»</a:t>
            </a:r>
          </a:p>
        </p:txBody>
      </p: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xmlns="" id="{723167DC-CFC1-426A-8836-69B9B0118E5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05" y="153887"/>
            <a:ext cx="899592" cy="8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053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4746</TotalTime>
  <Words>1973</Words>
  <Application>Microsoft Office PowerPoint</Application>
  <PresentationFormat>Довільний</PresentationFormat>
  <Paragraphs>508</Paragraphs>
  <Slides>65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65</vt:i4>
      </vt:variant>
    </vt:vector>
  </HeadingPairs>
  <TitlesOfParts>
    <vt:vector size="6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Andrii Voloshyn</dc:creator>
  <cp:lastModifiedBy>-</cp:lastModifiedBy>
  <cp:revision>313</cp:revision>
  <cp:lastPrinted>2020-08-03T14:01:36Z</cp:lastPrinted>
  <dcterms:created xsi:type="dcterms:W3CDTF">2020-07-29T14:03:33Z</dcterms:created>
  <dcterms:modified xsi:type="dcterms:W3CDTF">2021-03-12T10:38:28Z</dcterms:modified>
</cp:coreProperties>
</file>